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4"/>
  </p:sldMasterIdLst>
  <p:notesMasterIdLst>
    <p:notesMasterId r:id="rId15"/>
  </p:notesMasterIdLst>
  <p:sldIdLst>
    <p:sldId id="344" r:id="rId5"/>
    <p:sldId id="261" r:id="rId6"/>
    <p:sldId id="285" r:id="rId7"/>
    <p:sldId id="289" r:id="rId8"/>
    <p:sldId id="290" r:id="rId9"/>
    <p:sldId id="291" r:id="rId10"/>
    <p:sldId id="295" r:id="rId11"/>
    <p:sldId id="292" r:id="rId12"/>
    <p:sldId id="287" r:id="rId13"/>
    <p:sldId id="352" r:id="rId14"/>
  </p:sldIdLst>
  <p:sldSz cx="12192000" cy="6858000"/>
  <p:notesSz cx="6858000" cy="9144000"/>
  <p:embeddedFontLst>
    <p:embeddedFont>
      <p:font typeface="Proxima Nova Rg" panose="02000506030000020004" charset="0"/>
      <p:regular r:id="rId16"/>
      <p:bold r:id="rId17"/>
    </p:embeddedFont>
    <p:embeddedFont>
      <p:font typeface="Segoe UI" panose="020B0502040204020203" pitchFamily="34" charset="0"/>
      <p:regular r:id="rId18"/>
      <p:bold r:id="rId19"/>
      <p:italic r:id="rId20"/>
      <p:boldItalic r:id="rId21"/>
    </p:embeddedFont>
  </p:embeddedFontLst>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6" userDrawn="1">
          <p15:clr>
            <a:srgbClr val="A4A3A4"/>
          </p15:clr>
        </p15:guide>
        <p15:guide id="2" pos="32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BDA6"/>
    <a:srgbClr val="BFD6BD"/>
    <a:srgbClr val="D9D6FA"/>
    <a:srgbClr val="F2BA6E"/>
    <a:srgbClr val="C2E3FA"/>
    <a:srgbClr val="F7B5DB"/>
    <a:srgbClr val="9E9CF5"/>
    <a:srgbClr val="F5E8C9"/>
    <a:srgbClr val="6BBAF5"/>
    <a:srgbClr val="1C64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587D4E-2EE1-DF76-8FC9-FBECAC632935}" v="3" dt="2024-06-12T10:21:28.25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160" autoAdjust="0"/>
    <p:restoredTop sz="94660"/>
  </p:normalViewPr>
  <p:slideViewPr>
    <p:cSldViewPr snapToGrid="0">
      <p:cViewPr varScale="1">
        <p:scale>
          <a:sx n="77" d="100"/>
          <a:sy n="77" d="100"/>
        </p:scale>
        <p:origin x="629" y="58"/>
      </p:cViewPr>
      <p:guideLst>
        <p:guide orient="horz" pos="436"/>
        <p:guide pos="325"/>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3.fntdata"/><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font" Target="fonts/font6.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30587D4E-2EE1-DF76-8FC9-FBECAC632935}"/>
    <pc:docChg chg="modSld">
      <pc:chgData name="" userId="" providerId="" clId="Web-{30587D4E-2EE1-DF76-8FC9-FBECAC632935}" dt="2024-06-12T10:21:24.697" v="1" actId="20577"/>
      <pc:docMkLst>
        <pc:docMk/>
      </pc:docMkLst>
      <pc:sldChg chg="modSp">
        <pc:chgData name="" userId="" providerId="" clId="Web-{30587D4E-2EE1-DF76-8FC9-FBECAC632935}" dt="2024-06-12T10:21:24.697" v="1" actId="20577"/>
        <pc:sldMkLst>
          <pc:docMk/>
          <pc:sldMk cId="2420174579" sldId="344"/>
        </pc:sldMkLst>
        <pc:spChg chg="mod">
          <ac:chgData name="" userId="" providerId="" clId="Web-{30587D4E-2EE1-DF76-8FC9-FBECAC632935}" dt="2024-06-12T10:21:24.697" v="1" actId="20577"/>
          <ac:spMkLst>
            <pc:docMk/>
            <pc:sldMk cId="2420174579" sldId="344"/>
            <ac:spMk id="3" creationId="{00000000-0000-0000-0000-000000000000}"/>
          </ac:spMkLst>
        </pc:spChg>
      </pc:sldChg>
    </pc:docChg>
  </pc:docChgLst>
</pc:chgInfo>
</file>

<file path=ppt/media/hdphoto1.wdp>
</file>

<file path=ppt/media/hdphoto2.wdp>
</file>

<file path=ppt/media/image1.png>
</file>

<file path=ppt/media/image10.png>
</file>

<file path=ppt/media/image11.png>
</file>

<file path=ppt/media/image12.png>
</file>

<file path=ppt/media/image13.jpe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F7226F-2BED-2248-ADEF-ED92A431643D}" type="datetimeFigureOut">
              <a:rPr lang="en-US" smtClean="0"/>
              <a:t>6/12/2024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3EE13F-E7C5-B446-9ED5-233B48B03793}" type="slidenum">
              <a:rPr lang="en-US" smtClean="0"/>
              <a:t>‹#›</a:t>
            </a:fld>
            <a:endParaRPr lang="en-US"/>
          </a:p>
        </p:txBody>
      </p:sp>
    </p:spTree>
    <p:extLst>
      <p:ext uri="{BB962C8B-B14F-4D97-AF65-F5344CB8AC3E}">
        <p14:creationId xmlns:p14="http://schemas.microsoft.com/office/powerpoint/2010/main" val="111569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GB"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12/06/2024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12/06/2024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GB"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12/06/2024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12/06/2024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GB"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GB" smtClean="0"/>
              <a:t>12/06/2024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Date Placeholder 4"/>
          <p:cNvSpPr>
            <a:spLocks noGrp="1"/>
          </p:cNvSpPr>
          <p:nvPr>
            <p:ph type="dt" sz="half" idx="10"/>
          </p:nvPr>
        </p:nvSpPr>
        <p:spPr/>
        <p:txBody>
          <a:bodyPr/>
          <a:lstStyle/>
          <a:p>
            <a:fld id="{846CE7D5-CF57-46EF-B807-FDD0502418D4}" type="datetimeFigureOut">
              <a:rPr lang="en-GB" smtClean="0"/>
              <a:t>12/06/2024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GB"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7" name="Date Placeholder 6"/>
          <p:cNvSpPr>
            <a:spLocks noGrp="1"/>
          </p:cNvSpPr>
          <p:nvPr>
            <p:ph type="dt" sz="half" idx="10"/>
          </p:nvPr>
        </p:nvSpPr>
        <p:spPr/>
        <p:txBody>
          <a:bodyPr/>
          <a:lstStyle/>
          <a:p>
            <a:fld id="{846CE7D5-CF57-46EF-B807-FDD0502418D4}" type="datetimeFigureOut">
              <a:rPr lang="en-GB" smtClean="0"/>
              <a:t>12/06/2024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Date Placeholder 2"/>
          <p:cNvSpPr>
            <a:spLocks noGrp="1"/>
          </p:cNvSpPr>
          <p:nvPr>
            <p:ph type="dt" sz="half" idx="10"/>
          </p:nvPr>
        </p:nvSpPr>
        <p:spPr/>
        <p:txBody>
          <a:bodyPr/>
          <a:lstStyle/>
          <a:p>
            <a:fld id="{846CE7D5-CF57-46EF-B807-FDD0502418D4}" type="datetimeFigureOut">
              <a:rPr lang="en-GB" smtClean="0"/>
              <a:t>12/06/2024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GB" smtClean="0"/>
              <a:t>12/06/2024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GB"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12/06/2024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GB"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GB"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12/06/2024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GB"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GB" smtClean="0"/>
              <a:t>12/06/2024</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GB" smtClean="0"/>
              <a:t>‹#›</a:t>
            </a:fld>
            <a:endParaRPr lang="en-GB"/>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microsoft.com/office/2007/relationships/hdphoto" Target="../media/hdphoto2.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unsplash.com/@joelvodell?utm_content=creditCopyText&amp;utm_medium=referral&amp;utm_source=unsplash" TargetMode="External"/><Relationship Id="rId2" Type="http://schemas.openxmlformats.org/officeDocument/2006/relationships/image" Target="../media/image13.jpeg"/><Relationship Id="rId1" Type="http://schemas.openxmlformats.org/officeDocument/2006/relationships/slideLayout" Target="../slideLayouts/slideLayout2.xml"/><Relationship Id="rId4" Type="http://schemas.openxmlformats.org/officeDocument/2006/relationships/hyperlink" Target="https://unsplash.com/photos/iphone-wallpaper-8Ogfqvw15Rg?utm_content=creditCopyText&amp;utm_medium=referral&amp;utm_source=unsplash"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descr="A group of people sitting on a hill&#10;&#10;Description automatically generated">
            <a:extLst>
              <a:ext uri="{FF2B5EF4-FFF2-40B4-BE49-F238E27FC236}">
                <a16:creationId xmlns:a16="http://schemas.microsoft.com/office/drawing/2014/main" id="{69A2E00C-703B-D69C-52E1-4B9105C28B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04877"/>
            <a:ext cx="12192000" cy="5794786"/>
          </a:xfrm>
          <a:prstGeom prst="rect">
            <a:avLst/>
          </a:prstGeom>
        </p:spPr>
      </p:pic>
      <p:sp>
        <p:nvSpPr>
          <p:cNvPr id="3" name="Subtitle 2"/>
          <p:cNvSpPr>
            <a:spLocks noGrp="1"/>
          </p:cNvSpPr>
          <p:nvPr>
            <p:ph type="subTitle" idx="1"/>
          </p:nvPr>
        </p:nvSpPr>
        <p:spPr>
          <a:xfrm>
            <a:off x="536235" y="5153123"/>
            <a:ext cx="11119530" cy="761594"/>
          </a:xfrm>
        </p:spPr>
        <p:txBody>
          <a:bodyPr vert="horz" lIns="91440" tIns="45720" rIns="91440" bIns="45720" rtlCol="0" anchor="t">
            <a:noAutofit/>
          </a:bodyPr>
          <a:lstStyle/>
          <a:p>
            <a:r>
              <a:rPr lang="en-GB" sz="4800" b="1" dirty="0">
                <a:solidFill>
                  <a:schemeClr val="bg1"/>
                </a:solidFill>
                <a:latin typeface="Proxima Nova Rg"/>
              </a:rPr>
              <a:t>Attitudes towards mental health</a:t>
            </a:r>
          </a:p>
        </p:txBody>
      </p:sp>
      <p:pic>
        <p:nvPicPr>
          <p:cNvPr id="9" name="Picture 8">
            <a:extLst>
              <a:ext uri="{FF2B5EF4-FFF2-40B4-BE49-F238E27FC236}">
                <a16:creationId xmlns:a16="http://schemas.microsoft.com/office/drawing/2014/main" id="{819AE538-03E2-E155-98A1-8A2FC4CF8B3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725" t="6134" r="-2309" b="6968"/>
          <a:stretch/>
        </p:blipFill>
        <p:spPr>
          <a:xfrm>
            <a:off x="4725822" y="489711"/>
            <a:ext cx="2740356" cy="1076273"/>
          </a:xfrm>
          <a:prstGeom prst="rect">
            <a:avLst/>
          </a:prstGeom>
        </p:spPr>
      </p:pic>
      <p:pic>
        <p:nvPicPr>
          <p:cNvPr id="17" name="Picture 16" descr="A group of people sitting on a hill&#10;&#10;Description automatically generated">
            <a:extLst>
              <a:ext uri="{FF2B5EF4-FFF2-40B4-BE49-F238E27FC236}">
                <a16:creationId xmlns:a16="http://schemas.microsoft.com/office/drawing/2014/main" id="{0D74EBE9-9B87-EF0E-45B1-19BFED0618CA}"/>
              </a:ext>
            </a:extLst>
          </p:cNvPr>
          <p:cNvPicPr>
            <a:picLocks noChangeAspect="1"/>
          </p:cNvPicPr>
          <p:nvPr/>
        </p:nvPicPr>
        <p:blipFill rotWithShape="1">
          <a:blip r:embed="rId4">
            <a:alphaModFix amt="50000"/>
            <a:extLst>
              <a:ext uri="{BEBA8EAE-BF5A-486C-A8C5-ECC9F3942E4B}">
                <a14:imgProps xmlns:a14="http://schemas.microsoft.com/office/drawing/2010/main">
                  <a14:imgLayer r:embed="rId5">
                    <a14:imgEffect>
                      <a14:backgroundRemoval t="25000" b="42300" l="621" r="17946">
                        <a14:foregroundMark x1="16761" y1="37500" x2="16761" y2="37500"/>
                        <a14:foregroundMark x1="6264" y1="31100" x2="6264" y2="31100"/>
                        <a14:foregroundMark x1="3837" y1="31100" x2="3837" y2="31100"/>
                        <a14:foregroundMark x1="621" y1="30800" x2="621" y2="30800"/>
                      </a14:backgroundRemoval>
                    </a14:imgEffect>
                  </a14:imgLayer>
                </a14:imgProps>
              </a:ext>
              <a:ext uri="{28A0092B-C50C-407E-A947-70E740481C1C}">
                <a14:useLocalDpi xmlns:a14="http://schemas.microsoft.com/office/drawing/2010/main" val="0"/>
              </a:ext>
            </a:extLst>
          </a:blip>
          <a:srcRect t="22891" r="80002" b="55470"/>
          <a:stretch/>
        </p:blipFill>
        <p:spPr>
          <a:xfrm>
            <a:off x="-2" y="104460"/>
            <a:ext cx="3204354" cy="1956663"/>
          </a:xfrm>
          <a:prstGeom prst="rect">
            <a:avLst/>
          </a:prstGeom>
        </p:spPr>
      </p:pic>
      <p:pic>
        <p:nvPicPr>
          <p:cNvPr id="19" name="Picture 18" descr="A group of people sitting on a hill&#10;&#10;Description automatically generated">
            <a:extLst>
              <a:ext uri="{FF2B5EF4-FFF2-40B4-BE49-F238E27FC236}">
                <a16:creationId xmlns:a16="http://schemas.microsoft.com/office/drawing/2014/main" id="{A2642A29-5E22-0CC1-C4B7-45CCD803260E}"/>
              </a:ext>
            </a:extLst>
          </p:cNvPr>
          <p:cNvPicPr>
            <a:picLocks noChangeAspect="1"/>
          </p:cNvPicPr>
          <p:nvPr/>
        </p:nvPicPr>
        <p:blipFill rotWithShape="1">
          <a:blip r:embed="rId6">
            <a:alphaModFix amt="50000"/>
            <a:extLst>
              <a:ext uri="{BEBA8EAE-BF5A-486C-A8C5-ECC9F3942E4B}">
                <a14:imgProps xmlns:a14="http://schemas.microsoft.com/office/drawing/2010/main">
                  <a14:imgLayer r:embed="rId7">
                    <a14:imgEffect>
                      <a14:backgroundRemoval t="25500" b="42400" l="81095" r="99831">
                        <a14:foregroundMark x1="81095" y1="28200" x2="81095" y2="28200"/>
                        <a14:foregroundMark x1="90688" y1="30600" x2="90688" y2="30600"/>
                        <a14:foregroundMark x1="97630" y1="39700" x2="97630" y2="39700"/>
                        <a14:foregroundMark x1="99097" y1="39700" x2="99097" y2="39700"/>
                        <a14:foregroundMark x1="99605" y1="39700" x2="99831" y2="39800"/>
                      </a14:backgroundRemoval>
                    </a14:imgEffect>
                  </a14:imgLayer>
                </a14:imgProps>
              </a:ext>
              <a:ext uri="{28A0092B-C50C-407E-A947-70E740481C1C}">
                <a14:useLocalDpi xmlns:a14="http://schemas.microsoft.com/office/drawing/2010/main" val="0"/>
              </a:ext>
            </a:extLst>
          </a:blip>
          <a:srcRect l="79715" t="23486" b="55391"/>
          <a:stretch/>
        </p:blipFill>
        <p:spPr>
          <a:xfrm>
            <a:off x="8835341" y="283142"/>
            <a:ext cx="3356659" cy="1972589"/>
          </a:xfrm>
          <a:prstGeom prst="rect">
            <a:avLst/>
          </a:prstGeom>
        </p:spPr>
      </p:pic>
      <p:sp>
        <p:nvSpPr>
          <p:cNvPr id="20" name="Subtitle 2">
            <a:extLst>
              <a:ext uri="{FF2B5EF4-FFF2-40B4-BE49-F238E27FC236}">
                <a16:creationId xmlns:a16="http://schemas.microsoft.com/office/drawing/2014/main" id="{1B55E687-0E60-6332-86DB-477D79AE2253}"/>
              </a:ext>
            </a:extLst>
          </p:cNvPr>
          <p:cNvSpPr txBox="1">
            <a:spLocks/>
          </p:cNvSpPr>
          <p:nvPr/>
        </p:nvSpPr>
        <p:spPr>
          <a:xfrm>
            <a:off x="4545957" y="5914717"/>
            <a:ext cx="3100086" cy="453572"/>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GB" sz="2000" dirty="0">
                <a:solidFill>
                  <a:srgbClr val="F5E8C9"/>
                </a:solidFill>
                <a:latin typeface="Proxima Nova Rg" panose="02000506030000020004" pitchFamily="2" charset="0"/>
              </a:rPr>
              <a:t>Lesson 2</a:t>
            </a:r>
          </a:p>
        </p:txBody>
      </p:sp>
    </p:spTree>
    <p:extLst>
      <p:ext uri="{BB962C8B-B14F-4D97-AF65-F5344CB8AC3E}">
        <p14:creationId xmlns:p14="http://schemas.microsoft.com/office/powerpoint/2010/main" val="24201745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descr="A black and white sign with grey text&#10;&#10;Description automatically generated">
            <a:extLst>
              <a:ext uri="{FF2B5EF4-FFF2-40B4-BE49-F238E27FC236}">
                <a16:creationId xmlns:a16="http://schemas.microsoft.com/office/drawing/2014/main" id="{A50D7C69-F380-C467-4B64-E842B01A6900}"/>
              </a:ext>
            </a:extLst>
          </p:cNvPr>
          <p:cNvPicPr>
            <a:picLocks noChangeAspect="1"/>
          </p:cNvPicPr>
          <p:nvPr/>
        </p:nvPicPr>
        <p:blipFill rotWithShape="1">
          <a:blip r:embed="rId2">
            <a:extLst>
              <a:ext uri="{28A0092B-C50C-407E-A947-70E740481C1C}">
                <a14:useLocalDpi xmlns:a14="http://schemas.microsoft.com/office/drawing/2010/main" val="0"/>
              </a:ext>
            </a:extLst>
          </a:blip>
          <a:srcRect l="3974"/>
          <a:stretch/>
        </p:blipFill>
        <p:spPr>
          <a:xfrm>
            <a:off x="2760008" y="1881093"/>
            <a:ext cx="6671983" cy="3095813"/>
          </a:xfrm>
          <a:prstGeom prst="rect">
            <a:avLst/>
          </a:prstGeom>
        </p:spPr>
      </p:pic>
      <p:sp>
        <p:nvSpPr>
          <p:cNvPr id="26" name="Right Triangle 25">
            <a:extLst>
              <a:ext uri="{FF2B5EF4-FFF2-40B4-BE49-F238E27FC236}">
                <a16:creationId xmlns:a16="http://schemas.microsoft.com/office/drawing/2014/main" id="{839E3F3C-3920-A634-6AF9-010FA8021A24}"/>
              </a:ext>
            </a:extLst>
          </p:cNvPr>
          <p:cNvSpPr/>
          <p:nvPr/>
        </p:nvSpPr>
        <p:spPr>
          <a:xfrm rot="16200000">
            <a:off x="10933936" y="2506427"/>
            <a:ext cx="1122702" cy="1043319"/>
          </a:xfrm>
          <a:prstGeom prst="rtTriangle">
            <a:avLst/>
          </a:prstGeom>
          <a:solidFill>
            <a:srgbClr val="6B8A5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ight Triangle 26">
            <a:extLst>
              <a:ext uri="{FF2B5EF4-FFF2-40B4-BE49-F238E27FC236}">
                <a16:creationId xmlns:a16="http://schemas.microsoft.com/office/drawing/2014/main" id="{F826CE8F-025A-2783-F699-11FB69A7922D}"/>
              </a:ext>
            </a:extLst>
          </p:cNvPr>
          <p:cNvSpPr/>
          <p:nvPr/>
        </p:nvSpPr>
        <p:spPr>
          <a:xfrm rot="16200000">
            <a:off x="10174129" y="4881840"/>
            <a:ext cx="1856935" cy="1781974"/>
          </a:xfrm>
          <a:prstGeom prst="rtTriangle">
            <a:avLst/>
          </a:prstGeom>
          <a:solidFill>
            <a:srgbClr val="EB8A5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ight Triangle 28">
            <a:extLst>
              <a:ext uri="{FF2B5EF4-FFF2-40B4-BE49-F238E27FC236}">
                <a16:creationId xmlns:a16="http://schemas.microsoft.com/office/drawing/2014/main" id="{3976FB29-40FE-039A-298C-86F04FABDA40}"/>
              </a:ext>
            </a:extLst>
          </p:cNvPr>
          <p:cNvSpPr/>
          <p:nvPr/>
        </p:nvSpPr>
        <p:spPr>
          <a:xfrm rot="5400000">
            <a:off x="160936" y="223776"/>
            <a:ext cx="1856935" cy="1781974"/>
          </a:xfrm>
          <a:prstGeom prst="rtTriangle">
            <a:avLst/>
          </a:prstGeom>
          <a:solidFill>
            <a:srgbClr val="ED4AA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4FF7D8BE-FA90-CF30-4459-8BEF33A77103}"/>
              </a:ext>
            </a:extLst>
          </p:cNvPr>
          <p:cNvSpPr/>
          <p:nvPr/>
        </p:nvSpPr>
        <p:spPr>
          <a:xfrm rot="2700000">
            <a:off x="697473" y="2101208"/>
            <a:ext cx="1062803" cy="1062803"/>
          </a:xfrm>
          <a:custGeom>
            <a:avLst/>
            <a:gdLst>
              <a:gd name="connsiteX0" fmla="*/ 0 w 1736819"/>
              <a:gd name="connsiteY0" fmla="*/ 0 h 1736819"/>
              <a:gd name="connsiteX1" fmla="*/ 1736819 w 1736819"/>
              <a:gd name="connsiteY1" fmla="*/ 0 h 1736819"/>
              <a:gd name="connsiteX2" fmla="*/ 1736819 w 1736819"/>
              <a:gd name="connsiteY2" fmla="*/ 1736819 h 1736819"/>
              <a:gd name="connsiteX3" fmla="*/ 0 w 1736819"/>
              <a:gd name="connsiteY3" fmla="*/ 1736819 h 1736819"/>
              <a:gd name="connsiteX4" fmla="*/ 0 w 1736819"/>
              <a:gd name="connsiteY4" fmla="*/ 0 h 1736819"/>
              <a:gd name="connsiteX0" fmla="*/ 0 w 1736819"/>
              <a:gd name="connsiteY0" fmla="*/ 0 h 1736819"/>
              <a:gd name="connsiteX1" fmla="*/ 1736819 w 1736819"/>
              <a:gd name="connsiteY1" fmla="*/ 0 h 1736819"/>
              <a:gd name="connsiteX2" fmla="*/ 0 w 1736819"/>
              <a:gd name="connsiteY2" fmla="*/ 1736819 h 1736819"/>
              <a:gd name="connsiteX3" fmla="*/ 0 w 1736819"/>
              <a:gd name="connsiteY3" fmla="*/ 0 h 1736819"/>
            </a:gdLst>
            <a:ahLst/>
            <a:cxnLst>
              <a:cxn ang="0">
                <a:pos x="connsiteX0" y="connsiteY0"/>
              </a:cxn>
              <a:cxn ang="0">
                <a:pos x="connsiteX1" y="connsiteY1"/>
              </a:cxn>
              <a:cxn ang="0">
                <a:pos x="connsiteX2" y="connsiteY2"/>
              </a:cxn>
              <a:cxn ang="0">
                <a:pos x="connsiteX3" y="connsiteY3"/>
              </a:cxn>
            </a:cxnLst>
            <a:rect l="l" t="t" r="r" b="b"/>
            <a:pathLst>
              <a:path w="1736819" h="1736819">
                <a:moveTo>
                  <a:pt x="0" y="0"/>
                </a:moveTo>
                <a:lnTo>
                  <a:pt x="1736819" y="0"/>
                </a:lnTo>
                <a:lnTo>
                  <a:pt x="0" y="1736819"/>
                </a:lnTo>
                <a:lnTo>
                  <a:pt x="0" y="0"/>
                </a:lnTo>
                <a:close/>
              </a:path>
            </a:pathLst>
          </a:custGeom>
          <a:solidFill>
            <a:srgbClr val="6BBAF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1">
            <a:extLst>
              <a:ext uri="{FF2B5EF4-FFF2-40B4-BE49-F238E27FC236}">
                <a16:creationId xmlns:a16="http://schemas.microsoft.com/office/drawing/2014/main" id="{46D6BEA6-55A3-C170-269B-2E4A1D8489BB}"/>
              </a:ext>
            </a:extLst>
          </p:cNvPr>
          <p:cNvSpPr/>
          <p:nvPr/>
        </p:nvSpPr>
        <p:spPr>
          <a:xfrm rot="5400000">
            <a:off x="8758997" y="5638492"/>
            <a:ext cx="1062803" cy="1062803"/>
          </a:xfrm>
          <a:custGeom>
            <a:avLst/>
            <a:gdLst>
              <a:gd name="connsiteX0" fmla="*/ 0 w 1736819"/>
              <a:gd name="connsiteY0" fmla="*/ 0 h 1736819"/>
              <a:gd name="connsiteX1" fmla="*/ 1736819 w 1736819"/>
              <a:gd name="connsiteY1" fmla="*/ 0 h 1736819"/>
              <a:gd name="connsiteX2" fmla="*/ 1736819 w 1736819"/>
              <a:gd name="connsiteY2" fmla="*/ 1736819 h 1736819"/>
              <a:gd name="connsiteX3" fmla="*/ 0 w 1736819"/>
              <a:gd name="connsiteY3" fmla="*/ 1736819 h 1736819"/>
              <a:gd name="connsiteX4" fmla="*/ 0 w 1736819"/>
              <a:gd name="connsiteY4" fmla="*/ 0 h 1736819"/>
              <a:gd name="connsiteX0" fmla="*/ 0 w 1736819"/>
              <a:gd name="connsiteY0" fmla="*/ 0 h 1736819"/>
              <a:gd name="connsiteX1" fmla="*/ 1736819 w 1736819"/>
              <a:gd name="connsiteY1" fmla="*/ 0 h 1736819"/>
              <a:gd name="connsiteX2" fmla="*/ 0 w 1736819"/>
              <a:gd name="connsiteY2" fmla="*/ 1736819 h 1736819"/>
              <a:gd name="connsiteX3" fmla="*/ 0 w 1736819"/>
              <a:gd name="connsiteY3" fmla="*/ 0 h 1736819"/>
            </a:gdLst>
            <a:ahLst/>
            <a:cxnLst>
              <a:cxn ang="0">
                <a:pos x="connsiteX0" y="connsiteY0"/>
              </a:cxn>
              <a:cxn ang="0">
                <a:pos x="connsiteX1" y="connsiteY1"/>
              </a:cxn>
              <a:cxn ang="0">
                <a:pos x="connsiteX2" y="connsiteY2"/>
              </a:cxn>
              <a:cxn ang="0">
                <a:pos x="connsiteX3" y="connsiteY3"/>
              </a:cxn>
            </a:cxnLst>
            <a:rect l="l" t="t" r="r" b="b"/>
            <a:pathLst>
              <a:path w="1736819" h="1736819">
                <a:moveTo>
                  <a:pt x="0" y="0"/>
                </a:moveTo>
                <a:lnTo>
                  <a:pt x="1736819" y="0"/>
                </a:lnTo>
                <a:lnTo>
                  <a:pt x="0" y="1736819"/>
                </a:lnTo>
                <a:lnTo>
                  <a:pt x="0" y="0"/>
                </a:lnTo>
                <a:close/>
              </a:path>
            </a:pathLst>
          </a:custGeom>
          <a:solidFill>
            <a:srgbClr val="C2E3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1">
            <a:extLst>
              <a:ext uri="{FF2B5EF4-FFF2-40B4-BE49-F238E27FC236}">
                <a16:creationId xmlns:a16="http://schemas.microsoft.com/office/drawing/2014/main" id="{B5B7921B-1CFB-C14C-BDE9-9EC39D56529D}"/>
              </a:ext>
            </a:extLst>
          </p:cNvPr>
          <p:cNvSpPr/>
          <p:nvPr/>
        </p:nvSpPr>
        <p:spPr>
          <a:xfrm rot="16200000">
            <a:off x="10211609" y="4503257"/>
            <a:ext cx="682207" cy="682207"/>
          </a:xfrm>
          <a:custGeom>
            <a:avLst/>
            <a:gdLst>
              <a:gd name="connsiteX0" fmla="*/ 0 w 1736819"/>
              <a:gd name="connsiteY0" fmla="*/ 0 h 1736819"/>
              <a:gd name="connsiteX1" fmla="*/ 1736819 w 1736819"/>
              <a:gd name="connsiteY1" fmla="*/ 0 h 1736819"/>
              <a:gd name="connsiteX2" fmla="*/ 1736819 w 1736819"/>
              <a:gd name="connsiteY2" fmla="*/ 1736819 h 1736819"/>
              <a:gd name="connsiteX3" fmla="*/ 0 w 1736819"/>
              <a:gd name="connsiteY3" fmla="*/ 1736819 h 1736819"/>
              <a:gd name="connsiteX4" fmla="*/ 0 w 1736819"/>
              <a:gd name="connsiteY4" fmla="*/ 0 h 1736819"/>
              <a:gd name="connsiteX0" fmla="*/ 0 w 1736819"/>
              <a:gd name="connsiteY0" fmla="*/ 0 h 1736819"/>
              <a:gd name="connsiteX1" fmla="*/ 1736819 w 1736819"/>
              <a:gd name="connsiteY1" fmla="*/ 0 h 1736819"/>
              <a:gd name="connsiteX2" fmla="*/ 0 w 1736819"/>
              <a:gd name="connsiteY2" fmla="*/ 1736819 h 1736819"/>
              <a:gd name="connsiteX3" fmla="*/ 0 w 1736819"/>
              <a:gd name="connsiteY3" fmla="*/ 0 h 1736819"/>
            </a:gdLst>
            <a:ahLst/>
            <a:cxnLst>
              <a:cxn ang="0">
                <a:pos x="connsiteX0" y="connsiteY0"/>
              </a:cxn>
              <a:cxn ang="0">
                <a:pos x="connsiteX1" y="connsiteY1"/>
              </a:cxn>
              <a:cxn ang="0">
                <a:pos x="connsiteX2" y="connsiteY2"/>
              </a:cxn>
              <a:cxn ang="0">
                <a:pos x="connsiteX3" y="connsiteY3"/>
              </a:cxn>
            </a:cxnLst>
            <a:rect l="l" t="t" r="r" b="b"/>
            <a:pathLst>
              <a:path w="1736819" h="1736819">
                <a:moveTo>
                  <a:pt x="0" y="0"/>
                </a:moveTo>
                <a:lnTo>
                  <a:pt x="1736819" y="0"/>
                </a:lnTo>
                <a:lnTo>
                  <a:pt x="0" y="1736819"/>
                </a:lnTo>
                <a:lnTo>
                  <a:pt x="0" y="0"/>
                </a:lnTo>
                <a:close/>
              </a:path>
            </a:pathLst>
          </a:custGeom>
          <a:solidFill>
            <a:srgbClr val="F2BA6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1">
            <a:extLst>
              <a:ext uri="{FF2B5EF4-FFF2-40B4-BE49-F238E27FC236}">
                <a16:creationId xmlns:a16="http://schemas.microsoft.com/office/drawing/2014/main" id="{EE50A1EE-3A0A-CE6F-3A26-EAA57F075058}"/>
              </a:ext>
            </a:extLst>
          </p:cNvPr>
          <p:cNvSpPr/>
          <p:nvPr/>
        </p:nvSpPr>
        <p:spPr>
          <a:xfrm rot="13500000">
            <a:off x="10179265" y="-565221"/>
            <a:ext cx="1503032" cy="1503032"/>
          </a:xfrm>
          <a:custGeom>
            <a:avLst/>
            <a:gdLst>
              <a:gd name="connsiteX0" fmla="*/ 0 w 1736819"/>
              <a:gd name="connsiteY0" fmla="*/ 0 h 1736819"/>
              <a:gd name="connsiteX1" fmla="*/ 1736819 w 1736819"/>
              <a:gd name="connsiteY1" fmla="*/ 0 h 1736819"/>
              <a:gd name="connsiteX2" fmla="*/ 1736819 w 1736819"/>
              <a:gd name="connsiteY2" fmla="*/ 1736819 h 1736819"/>
              <a:gd name="connsiteX3" fmla="*/ 0 w 1736819"/>
              <a:gd name="connsiteY3" fmla="*/ 1736819 h 1736819"/>
              <a:gd name="connsiteX4" fmla="*/ 0 w 1736819"/>
              <a:gd name="connsiteY4" fmla="*/ 0 h 1736819"/>
              <a:gd name="connsiteX0" fmla="*/ 0 w 1736819"/>
              <a:gd name="connsiteY0" fmla="*/ 0 h 1736819"/>
              <a:gd name="connsiteX1" fmla="*/ 1736819 w 1736819"/>
              <a:gd name="connsiteY1" fmla="*/ 0 h 1736819"/>
              <a:gd name="connsiteX2" fmla="*/ 0 w 1736819"/>
              <a:gd name="connsiteY2" fmla="*/ 1736819 h 1736819"/>
              <a:gd name="connsiteX3" fmla="*/ 0 w 1736819"/>
              <a:gd name="connsiteY3" fmla="*/ 0 h 1736819"/>
            </a:gdLst>
            <a:ahLst/>
            <a:cxnLst>
              <a:cxn ang="0">
                <a:pos x="connsiteX0" y="connsiteY0"/>
              </a:cxn>
              <a:cxn ang="0">
                <a:pos x="connsiteX1" y="connsiteY1"/>
              </a:cxn>
              <a:cxn ang="0">
                <a:pos x="connsiteX2" y="connsiteY2"/>
              </a:cxn>
              <a:cxn ang="0">
                <a:pos x="connsiteX3" y="connsiteY3"/>
              </a:cxn>
            </a:cxnLst>
            <a:rect l="l" t="t" r="r" b="b"/>
            <a:pathLst>
              <a:path w="1736819" h="1736819">
                <a:moveTo>
                  <a:pt x="0" y="0"/>
                </a:moveTo>
                <a:lnTo>
                  <a:pt x="1736819" y="0"/>
                </a:lnTo>
                <a:lnTo>
                  <a:pt x="0" y="1736819"/>
                </a:lnTo>
                <a:lnTo>
                  <a:pt x="0" y="0"/>
                </a:lnTo>
                <a:close/>
              </a:path>
            </a:pathLst>
          </a:custGeom>
          <a:solidFill>
            <a:srgbClr val="D9D6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1">
            <a:extLst>
              <a:ext uri="{FF2B5EF4-FFF2-40B4-BE49-F238E27FC236}">
                <a16:creationId xmlns:a16="http://schemas.microsoft.com/office/drawing/2014/main" id="{B9BCD640-FD2F-7EDF-2DE4-BB003CD65B3E}"/>
              </a:ext>
            </a:extLst>
          </p:cNvPr>
          <p:cNvSpPr/>
          <p:nvPr/>
        </p:nvSpPr>
        <p:spPr>
          <a:xfrm rot="5400000">
            <a:off x="2293306" y="186295"/>
            <a:ext cx="1169421" cy="1169421"/>
          </a:xfrm>
          <a:custGeom>
            <a:avLst/>
            <a:gdLst>
              <a:gd name="connsiteX0" fmla="*/ 0 w 1736819"/>
              <a:gd name="connsiteY0" fmla="*/ 0 h 1736819"/>
              <a:gd name="connsiteX1" fmla="*/ 1736819 w 1736819"/>
              <a:gd name="connsiteY1" fmla="*/ 0 h 1736819"/>
              <a:gd name="connsiteX2" fmla="*/ 1736819 w 1736819"/>
              <a:gd name="connsiteY2" fmla="*/ 1736819 h 1736819"/>
              <a:gd name="connsiteX3" fmla="*/ 0 w 1736819"/>
              <a:gd name="connsiteY3" fmla="*/ 1736819 h 1736819"/>
              <a:gd name="connsiteX4" fmla="*/ 0 w 1736819"/>
              <a:gd name="connsiteY4" fmla="*/ 0 h 1736819"/>
              <a:gd name="connsiteX0" fmla="*/ 0 w 1736819"/>
              <a:gd name="connsiteY0" fmla="*/ 0 h 1736819"/>
              <a:gd name="connsiteX1" fmla="*/ 1736819 w 1736819"/>
              <a:gd name="connsiteY1" fmla="*/ 0 h 1736819"/>
              <a:gd name="connsiteX2" fmla="*/ 0 w 1736819"/>
              <a:gd name="connsiteY2" fmla="*/ 1736819 h 1736819"/>
              <a:gd name="connsiteX3" fmla="*/ 0 w 1736819"/>
              <a:gd name="connsiteY3" fmla="*/ 0 h 1736819"/>
            </a:gdLst>
            <a:ahLst/>
            <a:cxnLst>
              <a:cxn ang="0">
                <a:pos x="connsiteX0" y="connsiteY0"/>
              </a:cxn>
              <a:cxn ang="0">
                <a:pos x="connsiteX1" y="connsiteY1"/>
              </a:cxn>
              <a:cxn ang="0">
                <a:pos x="connsiteX2" y="connsiteY2"/>
              </a:cxn>
              <a:cxn ang="0">
                <a:pos x="connsiteX3" y="connsiteY3"/>
              </a:cxn>
            </a:cxnLst>
            <a:rect l="l" t="t" r="r" b="b"/>
            <a:pathLst>
              <a:path w="1736819" h="1736819">
                <a:moveTo>
                  <a:pt x="0" y="0"/>
                </a:moveTo>
                <a:lnTo>
                  <a:pt x="1736819" y="0"/>
                </a:lnTo>
                <a:lnTo>
                  <a:pt x="0" y="1736819"/>
                </a:lnTo>
                <a:lnTo>
                  <a:pt x="0" y="0"/>
                </a:lnTo>
                <a:close/>
              </a:path>
            </a:pathLst>
          </a:custGeom>
          <a:solidFill>
            <a:srgbClr val="F5E8C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1">
            <a:extLst>
              <a:ext uri="{FF2B5EF4-FFF2-40B4-BE49-F238E27FC236}">
                <a16:creationId xmlns:a16="http://schemas.microsoft.com/office/drawing/2014/main" id="{68356DA5-BE54-1088-67D9-951C8F991835}"/>
              </a:ext>
            </a:extLst>
          </p:cNvPr>
          <p:cNvSpPr/>
          <p:nvPr/>
        </p:nvSpPr>
        <p:spPr>
          <a:xfrm rot="16200000">
            <a:off x="211080" y="3248334"/>
            <a:ext cx="682207" cy="682207"/>
          </a:xfrm>
          <a:custGeom>
            <a:avLst/>
            <a:gdLst>
              <a:gd name="connsiteX0" fmla="*/ 0 w 1736819"/>
              <a:gd name="connsiteY0" fmla="*/ 0 h 1736819"/>
              <a:gd name="connsiteX1" fmla="*/ 1736819 w 1736819"/>
              <a:gd name="connsiteY1" fmla="*/ 0 h 1736819"/>
              <a:gd name="connsiteX2" fmla="*/ 1736819 w 1736819"/>
              <a:gd name="connsiteY2" fmla="*/ 1736819 h 1736819"/>
              <a:gd name="connsiteX3" fmla="*/ 0 w 1736819"/>
              <a:gd name="connsiteY3" fmla="*/ 1736819 h 1736819"/>
              <a:gd name="connsiteX4" fmla="*/ 0 w 1736819"/>
              <a:gd name="connsiteY4" fmla="*/ 0 h 1736819"/>
              <a:gd name="connsiteX0" fmla="*/ 0 w 1736819"/>
              <a:gd name="connsiteY0" fmla="*/ 0 h 1736819"/>
              <a:gd name="connsiteX1" fmla="*/ 1736819 w 1736819"/>
              <a:gd name="connsiteY1" fmla="*/ 0 h 1736819"/>
              <a:gd name="connsiteX2" fmla="*/ 0 w 1736819"/>
              <a:gd name="connsiteY2" fmla="*/ 1736819 h 1736819"/>
              <a:gd name="connsiteX3" fmla="*/ 0 w 1736819"/>
              <a:gd name="connsiteY3" fmla="*/ 0 h 1736819"/>
            </a:gdLst>
            <a:ahLst/>
            <a:cxnLst>
              <a:cxn ang="0">
                <a:pos x="connsiteX0" y="connsiteY0"/>
              </a:cxn>
              <a:cxn ang="0">
                <a:pos x="connsiteX1" y="connsiteY1"/>
              </a:cxn>
              <a:cxn ang="0">
                <a:pos x="connsiteX2" y="connsiteY2"/>
              </a:cxn>
              <a:cxn ang="0">
                <a:pos x="connsiteX3" y="connsiteY3"/>
              </a:cxn>
            </a:cxnLst>
            <a:rect l="l" t="t" r="r" b="b"/>
            <a:pathLst>
              <a:path w="1736819" h="1736819">
                <a:moveTo>
                  <a:pt x="0" y="0"/>
                </a:moveTo>
                <a:lnTo>
                  <a:pt x="1736819" y="0"/>
                </a:lnTo>
                <a:lnTo>
                  <a:pt x="0" y="1736819"/>
                </a:lnTo>
                <a:lnTo>
                  <a:pt x="0" y="0"/>
                </a:lnTo>
                <a:close/>
              </a:path>
            </a:pathLst>
          </a:custGeom>
          <a:solidFill>
            <a:srgbClr val="9E9CF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1">
            <a:extLst>
              <a:ext uri="{FF2B5EF4-FFF2-40B4-BE49-F238E27FC236}">
                <a16:creationId xmlns:a16="http://schemas.microsoft.com/office/drawing/2014/main" id="{2F28ADAD-970B-DB0F-C5F6-A0FA31B8A345}"/>
              </a:ext>
            </a:extLst>
          </p:cNvPr>
          <p:cNvSpPr/>
          <p:nvPr/>
        </p:nvSpPr>
        <p:spPr>
          <a:xfrm rot="8100000">
            <a:off x="814061" y="3875194"/>
            <a:ext cx="1085463" cy="1085463"/>
          </a:xfrm>
          <a:custGeom>
            <a:avLst/>
            <a:gdLst>
              <a:gd name="connsiteX0" fmla="*/ 0 w 1736819"/>
              <a:gd name="connsiteY0" fmla="*/ 0 h 1736819"/>
              <a:gd name="connsiteX1" fmla="*/ 1736819 w 1736819"/>
              <a:gd name="connsiteY1" fmla="*/ 0 h 1736819"/>
              <a:gd name="connsiteX2" fmla="*/ 1736819 w 1736819"/>
              <a:gd name="connsiteY2" fmla="*/ 1736819 h 1736819"/>
              <a:gd name="connsiteX3" fmla="*/ 0 w 1736819"/>
              <a:gd name="connsiteY3" fmla="*/ 1736819 h 1736819"/>
              <a:gd name="connsiteX4" fmla="*/ 0 w 1736819"/>
              <a:gd name="connsiteY4" fmla="*/ 0 h 1736819"/>
              <a:gd name="connsiteX0" fmla="*/ 0 w 1736819"/>
              <a:gd name="connsiteY0" fmla="*/ 0 h 1736819"/>
              <a:gd name="connsiteX1" fmla="*/ 1736819 w 1736819"/>
              <a:gd name="connsiteY1" fmla="*/ 0 h 1736819"/>
              <a:gd name="connsiteX2" fmla="*/ 0 w 1736819"/>
              <a:gd name="connsiteY2" fmla="*/ 1736819 h 1736819"/>
              <a:gd name="connsiteX3" fmla="*/ 0 w 1736819"/>
              <a:gd name="connsiteY3" fmla="*/ 0 h 1736819"/>
            </a:gdLst>
            <a:ahLst/>
            <a:cxnLst>
              <a:cxn ang="0">
                <a:pos x="connsiteX0" y="connsiteY0"/>
              </a:cxn>
              <a:cxn ang="0">
                <a:pos x="connsiteX1" y="connsiteY1"/>
              </a:cxn>
              <a:cxn ang="0">
                <a:pos x="connsiteX2" y="connsiteY2"/>
              </a:cxn>
              <a:cxn ang="0">
                <a:pos x="connsiteX3" y="connsiteY3"/>
              </a:cxn>
            </a:cxnLst>
            <a:rect l="l" t="t" r="r" b="b"/>
            <a:pathLst>
              <a:path w="1736819" h="1736819">
                <a:moveTo>
                  <a:pt x="0" y="0"/>
                </a:moveTo>
                <a:lnTo>
                  <a:pt x="1736819" y="0"/>
                </a:lnTo>
                <a:lnTo>
                  <a:pt x="0" y="1736819"/>
                </a:lnTo>
                <a:lnTo>
                  <a:pt x="0" y="0"/>
                </a:lnTo>
                <a:close/>
              </a:path>
            </a:pathLst>
          </a:custGeom>
          <a:solidFill>
            <a:srgbClr val="F7B5D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1">
            <a:extLst>
              <a:ext uri="{FF2B5EF4-FFF2-40B4-BE49-F238E27FC236}">
                <a16:creationId xmlns:a16="http://schemas.microsoft.com/office/drawing/2014/main" id="{8A34CA66-76E0-4423-A553-903FF296E810}"/>
              </a:ext>
            </a:extLst>
          </p:cNvPr>
          <p:cNvSpPr/>
          <p:nvPr/>
        </p:nvSpPr>
        <p:spPr>
          <a:xfrm rot="18900000">
            <a:off x="2674428" y="5042592"/>
            <a:ext cx="317163" cy="317163"/>
          </a:xfrm>
          <a:custGeom>
            <a:avLst/>
            <a:gdLst>
              <a:gd name="connsiteX0" fmla="*/ 0 w 1736819"/>
              <a:gd name="connsiteY0" fmla="*/ 0 h 1736819"/>
              <a:gd name="connsiteX1" fmla="*/ 1736819 w 1736819"/>
              <a:gd name="connsiteY1" fmla="*/ 0 h 1736819"/>
              <a:gd name="connsiteX2" fmla="*/ 1736819 w 1736819"/>
              <a:gd name="connsiteY2" fmla="*/ 1736819 h 1736819"/>
              <a:gd name="connsiteX3" fmla="*/ 0 w 1736819"/>
              <a:gd name="connsiteY3" fmla="*/ 1736819 h 1736819"/>
              <a:gd name="connsiteX4" fmla="*/ 0 w 1736819"/>
              <a:gd name="connsiteY4" fmla="*/ 0 h 1736819"/>
              <a:gd name="connsiteX0" fmla="*/ 0 w 1736819"/>
              <a:gd name="connsiteY0" fmla="*/ 0 h 1736819"/>
              <a:gd name="connsiteX1" fmla="*/ 1736819 w 1736819"/>
              <a:gd name="connsiteY1" fmla="*/ 0 h 1736819"/>
              <a:gd name="connsiteX2" fmla="*/ 0 w 1736819"/>
              <a:gd name="connsiteY2" fmla="*/ 1736819 h 1736819"/>
              <a:gd name="connsiteX3" fmla="*/ 0 w 1736819"/>
              <a:gd name="connsiteY3" fmla="*/ 0 h 1736819"/>
            </a:gdLst>
            <a:ahLst/>
            <a:cxnLst>
              <a:cxn ang="0">
                <a:pos x="connsiteX0" y="connsiteY0"/>
              </a:cxn>
              <a:cxn ang="0">
                <a:pos x="connsiteX1" y="connsiteY1"/>
              </a:cxn>
              <a:cxn ang="0">
                <a:pos x="connsiteX2" y="connsiteY2"/>
              </a:cxn>
              <a:cxn ang="0">
                <a:pos x="connsiteX3" y="connsiteY3"/>
              </a:cxn>
            </a:cxnLst>
            <a:rect l="l" t="t" r="r" b="b"/>
            <a:pathLst>
              <a:path w="1736819" h="1736819">
                <a:moveTo>
                  <a:pt x="0" y="0"/>
                </a:moveTo>
                <a:lnTo>
                  <a:pt x="1736819" y="0"/>
                </a:lnTo>
                <a:lnTo>
                  <a:pt x="0" y="1736819"/>
                </a:lnTo>
                <a:lnTo>
                  <a:pt x="0" y="0"/>
                </a:lnTo>
                <a:close/>
              </a:path>
            </a:pathLst>
          </a:custGeom>
          <a:solidFill>
            <a:srgbClr val="BFD6B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1">
            <a:extLst>
              <a:ext uri="{FF2B5EF4-FFF2-40B4-BE49-F238E27FC236}">
                <a16:creationId xmlns:a16="http://schemas.microsoft.com/office/drawing/2014/main" id="{52EA0CD4-C46B-9DCE-114A-875301183113}"/>
              </a:ext>
            </a:extLst>
          </p:cNvPr>
          <p:cNvSpPr/>
          <p:nvPr/>
        </p:nvSpPr>
        <p:spPr>
          <a:xfrm rot="8100000">
            <a:off x="10084244" y="1971895"/>
            <a:ext cx="317163" cy="317163"/>
          </a:xfrm>
          <a:custGeom>
            <a:avLst/>
            <a:gdLst>
              <a:gd name="connsiteX0" fmla="*/ 0 w 1736819"/>
              <a:gd name="connsiteY0" fmla="*/ 0 h 1736819"/>
              <a:gd name="connsiteX1" fmla="*/ 1736819 w 1736819"/>
              <a:gd name="connsiteY1" fmla="*/ 0 h 1736819"/>
              <a:gd name="connsiteX2" fmla="*/ 1736819 w 1736819"/>
              <a:gd name="connsiteY2" fmla="*/ 1736819 h 1736819"/>
              <a:gd name="connsiteX3" fmla="*/ 0 w 1736819"/>
              <a:gd name="connsiteY3" fmla="*/ 1736819 h 1736819"/>
              <a:gd name="connsiteX4" fmla="*/ 0 w 1736819"/>
              <a:gd name="connsiteY4" fmla="*/ 0 h 1736819"/>
              <a:gd name="connsiteX0" fmla="*/ 0 w 1736819"/>
              <a:gd name="connsiteY0" fmla="*/ 0 h 1736819"/>
              <a:gd name="connsiteX1" fmla="*/ 1736819 w 1736819"/>
              <a:gd name="connsiteY1" fmla="*/ 0 h 1736819"/>
              <a:gd name="connsiteX2" fmla="*/ 0 w 1736819"/>
              <a:gd name="connsiteY2" fmla="*/ 1736819 h 1736819"/>
              <a:gd name="connsiteX3" fmla="*/ 0 w 1736819"/>
              <a:gd name="connsiteY3" fmla="*/ 0 h 1736819"/>
            </a:gdLst>
            <a:ahLst/>
            <a:cxnLst>
              <a:cxn ang="0">
                <a:pos x="connsiteX0" y="connsiteY0"/>
              </a:cxn>
              <a:cxn ang="0">
                <a:pos x="connsiteX1" y="connsiteY1"/>
              </a:cxn>
              <a:cxn ang="0">
                <a:pos x="connsiteX2" y="connsiteY2"/>
              </a:cxn>
              <a:cxn ang="0">
                <a:pos x="connsiteX3" y="connsiteY3"/>
              </a:cxn>
            </a:cxnLst>
            <a:rect l="l" t="t" r="r" b="b"/>
            <a:pathLst>
              <a:path w="1736819" h="1736819">
                <a:moveTo>
                  <a:pt x="0" y="0"/>
                </a:moveTo>
                <a:lnTo>
                  <a:pt x="1736819" y="0"/>
                </a:lnTo>
                <a:lnTo>
                  <a:pt x="0" y="1736819"/>
                </a:lnTo>
                <a:lnTo>
                  <a:pt x="0" y="0"/>
                </a:lnTo>
                <a:close/>
              </a:path>
            </a:pathLst>
          </a:custGeom>
          <a:solidFill>
            <a:srgbClr val="F2BDA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75899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3D9C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E50E0-1F5A-9A81-CC79-F46098DB1F7B}"/>
              </a:ext>
            </a:extLst>
          </p:cNvPr>
          <p:cNvSpPr>
            <a:spLocks noGrp="1"/>
          </p:cNvSpPr>
          <p:nvPr>
            <p:ph type="title"/>
          </p:nvPr>
        </p:nvSpPr>
        <p:spPr>
          <a:xfrm>
            <a:off x="515938" y="681037"/>
            <a:ext cx="3535362" cy="725488"/>
          </a:xfrm>
        </p:spPr>
        <p:txBody>
          <a:bodyPr>
            <a:normAutofit/>
          </a:bodyPr>
          <a:lstStyle/>
          <a:p>
            <a:r>
              <a:rPr lang="en-GB" sz="4000" b="1" dirty="0">
                <a:latin typeface="Proxima Nova Rg" panose="02000506030000020004" pitchFamily="2" charset="0"/>
              </a:rPr>
              <a:t>How are you?</a:t>
            </a:r>
          </a:p>
        </p:txBody>
      </p:sp>
      <p:sp>
        <p:nvSpPr>
          <p:cNvPr id="3" name="Content Placeholder 2">
            <a:extLst>
              <a:ext uri="{FF2B5EF4-FFF2-40B4-BE49-F238E27FC236}">
                <a16:creationId xmlns:a16="http://schemas.microsoft.com/office/drawing/2014/main" id="{69822F51-98BA-D460-586F-60A4C8F6A81C}"/>
              </a:ext>
            </a:extLst>
          </p:cNvPr>
          <p:cNvSpPr>
            <a:spLocks noGrp="1"/>
          </p:cNvSpPr>
          <p:nvPr>
            <p:ph idx="1"/>
          </p:nvPr>
        </p:nvSpPr>
        <p:spPr>
          <a:xfrm>
            <a:off x="515938" y="2032331"/>
            <a:ext cx="6179831" cy="3644386"/>
          </a:xfrm>
        </p:spPr>
        <p:txBody>
          <a:bodyPr vert="horz" lIns="91440" tIns="45720" rIns="91440" bIns="45720" rtlCol="0" anchor="t">
            <a:normAutofit/>
          </a:bodyPr>
          <a:lstStyle/>
          <a:p>
            <a:pPr marL="0" indent="0">
              <a:buNone/>
            </a:pPr>
            <a:r>
              <a:rPr lang="en-GB" sz="2400" dirty="0">
                <a:latin typeface="Proxima Nova Rg" panose="02000506030000020004" pitchFamily="2" charset="0"/>
              </a:rPr>
              <a:t>When someone asks you how you are, do you stop to think about how you're feeling? </a:t>
            </a:r>
          </a:p>
          <a:p>
            <a:pPr marL="0" indent="0">
              <a:buNone/>
            </a:pPr>
            <a:endParaRPr lang="en-US" sz="2400" dirty="0">
              <a:latin typeface="Proxima Nova Rg" panose="02000506030000020004" pitchFamily="2" charset="0"/>
            </a:endParaRPr>
          </a:p>
          <a:p>
            <a:pPr marL="0" indent="0">
              <a:buNone/>
            </a:pPr>
            <a:r>
              <a:rPr lang="en-GB" sz="2400" dirty="0">
                <a:latin typeface="Proxima Nova Rg" panose="02000506030000020004" pitchFamily="2" charset="0"/>
              </a:rPr>
              <a:t>Do you share information about your mental health and wellbeing?</a:t>
            </a:r>
          </a:p>
          <a:p>
            <a:pPr marL="0" indent="0">
              <a:buNone/>
            </a:pPr>
            <a:endParaRPr lang="en-GB" sz="2400" dirty="0">
              <a:latin typeface="Proxima Nova Rg" panose="02000506030000020004" pitchFamily="2" charset="0"/>
            </a:endParaRPr>
          </a:p>
          <a:p>
            <a:pPr marL="0" indent="0">
              <a:buNone/>
            </a:pPr>
            <a:r>
              <a:rPr lang="en-GB" sz="2400" dirty="0">
                <a:latin typeface="Proxima Nova Rg" panose="02000506030000020004" pitchFamily="2" charset="0"/>
              </a:rPr>
              <a:t>Some people feel comfortable talking about their feelings, while others don't feel comfortable at all.</a:t>
            </a:r>
          </a:p>
        </p:txBody>
      </p:sp>
      <p:grpSp>
        <p:nvGrpSpPr>
          <p:cNvPr id="11" name="Group 10">
            <a:extLst>
              <a:ext uri="{FF2B5EF4-FFF2-40B4-BE49-F238E27FC236}">
                <a16:creationId xmlns:a16="http://schemas.microsoft.com/office/drawing/2014/main" id="{490442C0-C5EC-727B-D649-D9F3555F75A3}"/>
              </a:ext>
            </a:extLst>
          </p:cNvPr>
          <p:cNvGrpSpPr/>
          <p:nvPr/>
        </p:nvGrpSpPr>
        <p:grpSpPr>
          <a:xfrm>
            <a:off x="6876705" y="250825"/>
            <a:ext cx="3735706" cy="3366223"/>
            <a:chOff x="6239566" y="403693"/>
            <a:chExt cx="3735706" cy="3366223"/>
          </a:xfrm>
        </p:grpSpPr>
        <p:sp>
          <p:nvSpPr>
            <p:cNvPr id="10" name="Oval 9">
              <a:extLst>
                <a:ext uri="{FF2B5EF4-FFF2-40B4-BE49-F238E27FC236}">
                  <a16:creationId xmlns:a16="http://schemas.microsoft.com/office/drawing/2014/main" id="{4F92B838-55F7-2101-3952-D0647A18E9ED}"/>
                </a:ext>
              </a:extLst>
            </p:cNvPr>
            <p:cNvSpPr/>
            <p:nvPr/>
          </p:nvSpPr>
          <p:spPr>
            <a:xfrm>
              <a:off x="6239566" y="403693"/>
              <a:ext cx="3549890" cy="3128688"/>
            </a:xfrm>
            <a:custGeom>
              <a:avLst/>
              <a:gdLst>
                <a:gd name="connsiteX0" fmla="*/ 0 w 4908884"/>
                <a:gd name="connsiteY0" fmla="*/ 1604211 h 3208421"/>
                <a:gd name="connsiteX1" fmla="*/ 2454442 w 4908884"/>
                <a:gd name="connsiteY1" fmla="*/ 0 h 3208421"/>
                <a:gd name="connsiteX2" fmla="*/ 4908884 w 4908884"/>
                <a:gd name="connsiteY2" fmla="*/ 1604211 h 3208421"/>
                <a:gd name="connsiteX3" fmla="*/ 2454442 w 4908884"/>
                <a:gd name="connsiteY3" fmla="*/ 3208422 h 3208421"/>
                <a:gd name="connsiteX4" fmla="*/ 0 w 4908884"/>
                <a:gd name="connsiteY4" fmla="*/ 1604211 h 3208421"/>
                <a:gd name="connsiteX0" fmla="*/ 0 w 4636168"/>
                <a:gd name="connsiteY0" fmla="*/ 1381478 h 3211611"/>
                <a:gd name="connsiteX1" fmla="*/ 2181726 w 4636168"/>
                <a:gd name="connsiteY1" fmla="*/ 1856 h 3211611"/>
                <a:gd name="connsiteX2" fmla="*/ 4636168 w 4636168"/>
                <a:gd name="connsiteY2" fmla="*/ 1606067 h 3211611"/>
                <a:gd name="connsiteX3" fmla="*/ 2181726 w 4636168"/>
                <a:gd name="connsiteY3" fmla="*/ 3210278 h 3211611"/>
                <a:gd name="connsiteX4" fmla="*/ 0 w 4636168"/>
                <a:gd name="connsiteY4" fmla="*/ 1381478 h 3211611"/>
                <a:gd name="connsiteX0" fmla="*/ 74835 w 4711003"/>
                <a:gd name="connsiteY0" fmla="*/ 1380716 h 3297133"/>
                <a:gd name="connsiteX1" fmla="*/ 2256561 w 4711003"/>
                <a:gd name="connsiteY1" fmla="*/ 1094 h 3297133"/>
                <a:gd name="connsiteX2" fmla="*/ 4711003 w 4711003"/>
                <a:gd name="connsiteY2" fmla="*/ 1605305 h 3297133"/>
                <a:gd name="connsiteX3" fmla="*/ 2256561 w 4711003"/>
                <a:gd name="connsiteY3" fmla="*/ 3209516 h 3297133"/>
                <a:gd name="connsiteX4" fmla="*/ 668393 w 4711003"/>
                <a:gd name="connsiteY4" fmla="*/ 2904715 h 3297133"/>
                <a:gd name="connsiteX5" fmla="*/ 74835 w 4711003"/>
                <a:gd name="connsiteY5" fmla="*/ 1380716 h 3297133"/>
                <a:gd name="connsiteX0" fmla="*/ 74835 w 5128098"/>
                <a:gd name="connsiteY0" fmla="*/ 1382930 h 3286551"/>
                <a:gd name="connsiteX1" fmla="*/ 2256561 w 5128098"/>
                <a:gd name="connsiteY1" fmla="*/ 3308 h 3286551"/>
                <a:gd name="connsiteX2" fmla="*/ 5128098 w 5128098"/>
                <a:gd name="connsiteY2" fmla="*/ 1783982 h 3286551"/>
                <a:gd name="connsiteX3" fmla="*/ 2256561 w 5128098"/>
                <a:gd name="connsiteY3" fmla="*/ 3211730 h 3286551"/>
                <a:gd name="connsiteX4" fmla="*/ 668393 w 5128098"/>
                <a:gd name="connsiteY4" fmla="*/ 2906929 h 3286551"/>
                <a:gd name="connsiteX5" fmla="*/ 74835 w 5128098"/>
                <a:gd name="connsiteY5" fmla="*/ 1382930 h 3286551"/>
                <a:gd name="connsiteX0" fmla="*/ 11555 w 5064818"/>
                <a:gd name="connsiteY0" fmla="*/ 1415511 h 3319132"/>
                <a:gd name="connsiteX1" fmla="*/ 1058024 w 5064818"/>
                <a:gd name="connsiteY1" fmla="*/ 683644 h 3319132"/>
                <a:gd name="connsiteX2" fmla="*/ 2193281 w 5064818"/>
                <a:gd name="connsiteY2" fmla="*/ 35889 h 3319132"/>
                <a:gd name="connsiteX3" fmla="*/ 5064818 w 5064818"/>
                <a:gd name="connsiteY3" fmla="*/ 1816563 h 3319132"/>
                <a:gd name="connsiteX4" fmla="*/ 2193281 w 5064818"/>
                <a:gd name="connsiteY4" fmla="*/ 3244311 h 3319132"/>
                <a:gd name="connsiteX5" fmla="*/ 605113 w 5064818"/>
                <a:gd name="connsiteY5" fmla="*/ 2939510 h 3319132"/>
                <a:gd name="connsiteX6" fmla="*/ 11555 w 5064818"/>
                <a:gd name="connsiteY6" fmla="*/ 1415511 h 3319132"/>
                <a:gd name="connsiteX0" fmla="*/ 11555 w 4792102"/>
                <a:gd name="connsiteY0" fmla="*/ 1427916 h 3314200"/>
                <a:gd name="connsiteX1" fmla="*/ 1058024 w 4792102"/>
                <a:gd name="connsiteY1" fmla="*/ 696049 h 3314200"/>
                <a:gd name="connsiteX2" fmla="*/ 2193281 w 4792102"/>
                <a:gd name="connsiteY2" fmla="*/ 48294 h 3314200"/>
                <a:gd name="connsiteX3" fmla="*/ 4792102 w 4792102"/>
                <a:gd name="connsiteY3" fmla="*/ 2069600 h 3314200"/>
                <a:gd name="connsiteX4" fmla="*/ 2193281 w 4792102"/>
                <a:gd name="connsiteY4" fmla="*/ 3256716 h 3314200"/>
                <a:gd name="connsiteX5" fmla="*/ 605113 w 4792102"/>
                <a:gd name="connsiteY5" fmla="*/ 2951915 h 3314200"/>
                <a:gd name="connsiteX6" fmla="*/ 11555 w 4792102"/>
                <a:gd name="connsiteY6" fmla="*/ 1427916 h 3314200"/>
                <a:gd name="connsiteX0" fmla="*/ 2957 w 4783504"/>
                <a:gd name="connsiteY0" fmla="*/ 1431621 h 3317905"/>
                <a:gd name="connsiteX1" fmla="*/ 455868 w 4783504"/>
                <a:gd name="connsiteY1" fmla="*/ 667670 h 3317905"/>
                <a:gd name="connsiteX2" fmla="*/ 2184683 w 4783504"/>
                <a:gd name="connsiteY2" fmla="*/ 51999 h 3317905"/>
                <a:gd name="connsiteX3" fmla="*/ 4783504 w 4783504"/>
                <a:gd name="connsiteY3" fmla="*/ 2073305 h 3317905"/>
                <a:gd name="connsiteX4" fmla="*/ 2184683 w 4783504"/>
                <a:gd name="connsiteY4" fmla="*/ 3260421 h 3317905"/>
                <a:gd name="connsiteX5" fmla="*/ 596515 w 4783504"/>
                <a:gd name="connsiteY5" fmla="*/ 2955620 h 3317905"/>
                <a:gd name="connsiteX6" fmla="*/ 2957 w 4783504"/>
                <a:gd name="connsiteY6" fmla="*/ 1431621 h 3317905"/>
                <a:gd name="connsiteX0" fmla="*/ 2957 w 4783504"/>
                <a:gd name="connsiteY0" fmla="*/ 1078996 h 2965280"/>
                <a:gd name="connsiteX1" fmla="*/ 455868 w 4783504"/>
                <a:gd name="connsiteY1" fmla="*/ 315045 h 2965280"/>
                <a:gd name="connsiteX2" fmla="*/ 3099083 w 4783504"/>
                <a:gd name="connsiteY2" fmla="*/ 100426 h 2965280"/>
                <a:gd name="connsiteX3" fmla="*/ 4783504 w 4783504"/>
                <a:gd name="connsiteY3" fmla="*/ 1720680 h 2965280"/>
                <a:gd name="connsiteX4" fmla="*/ 2184683 w 4783504"/>
                <a:gd name="connsiteY4" fmla="*/ 2907796 h 2965280"/>
                <a:gd name="connsiteX5" fmla="*/ 596515 w 4783504"/>
                <a:gd name="connsiteY5" fmla="*/ 2602995 h 2965280"/>
                <a:gd name="connsiteX6" fmla="*/ 2957 w 4783504"/>
                <a:gd name="connsiteY6" fmla="*/ 1078996 h 2965280"/>
                <a:gd name="connsiteX0" fmla="*/ 2957 w 4783504"/>
                <a:gd name="connsiteY0" fmla="*/ 1078996 h 3180590"/>
                <a:gd name="connsiteX1" fmla="*/ 455868 w 4783504"/>
                <a:gd name="connsiteY1" fmla="*/ 315045 h 3180590"/>
                <a:gd name="connsiteX2" fmla="*/ 3099083 w 4783504"/>
                <a:gd name="connsiteY2" fmla="*/ 100426 h 3180590"/>
                <a:gd name="connsiteX3" fmla="*/ 4783504 w 4783504"/>
                <a:gd name="connsiteY3" fmla="*/ 1720680 h 3180590"/>
                <a:gd name="connsiteX4" fmla="*/ 2473441 w 4783504"/>
                <a:gd name="connsiteY4" fmla="*/ 3148427 h 3180590"/>
                <a:gd name="connsiteX5" fmla="*/ 596515 w 4783504"/>
                <a:gd name="connsiteY5" fmla="*/ 2602995 h 3180590"/>
                <a:gd name="connsiteX6" fmla="*/ 2957 w 4783504"/>
                <a:gd name="connsiteY6" fmla="*/ 1078996 h 3180590"/>
                <a:gd name="connsiteX0" fmla="*/ 2957 w 4783504"/>
                <a:gd name="connsiteY0" fmla="*/ 1078996 h 3148663"/>
                <a:gd name="connsiteX1" fmla="*/ 455868 w 4783504"/>
                <a:gd name="connsiteY1" fmla="*/ 315045 h 3148663"/>
                <a:gd name="connsiteX2" fmla="*/ 3099083 w 4783504"/>
                <a:gd name="connsiteY2" fmla="*/ 100426 h 3148663"/>
                <a:gd name="connsiteX3" fmla="*/ 4783504 w 4783504"/>
                <a:gd name="connsiteY3" fmla="*/ 1720680 h 3148663"/>
                <a:gd name="connsiteX4" fmla="*/ 2473441 w 4783504"/>
                <a:gd name="connsiteY4" fmla="*/ 3148427 h 3148663"/>
                <a:gd name="connsiteX5" fmla="*/ 596515 w 4783504"/>
                <a:gd name="connsiteY5" fmla="*/ 2602995 h 3148663"/>
                <a:gd name="connsiteX6" fmla="*/ 2957 w 4783504"/>
                <a:gd name="connsiteY6" fmla="*/ 1078996 h 3148663"/>
                <a:gd name="connsiteX0" fmla="*/ 2957 w 4783504"/>
                <a:gd name="connsiteY0" fmla="*/ 1078996 h 2784739"/>
                <a:gd name="connsiteX1" fmla="*/ 455868 w 4783504"/>
                <a:gd name="connsiteY1" fmla="*/ 315045 h 2784739"/>
                <a:gd name="connsiteX2" fmla="*/ 3099083 w 4783504"/>
                <a:gd name="connsiteY2" fmla="*/ 100426 h 2784739"/>
                <a:gd name="connsiteX3" fmla="*/ 4783504 w 4783504"/>
                <a:gd name="connsiteY3" fmla="*/ 1720680 h 2784739"/>
                <a:gd name="connsiteX4" fmla="*/ 2585736 w 4783504"/>
                <a:gd name="connsiteY4" fmla="*/ 2747375 h 2784739"/>
                <a:gd name="connsiteX5" fmla="*/ 596515 w 4783504"/>
                <a:gd name="connsiteY5" fmla="*/ 2602995 h 2784739"/>
                <a:gd name="connsiteX6" fmla="*/ 2957 w 4783504"/>
                <a:gd name="connsiteY6" fmla="*/ 1078996 h 2784739"/>
                <a:gd name="connsiteX0" fmla="*/ 2957 w 5184557"/>
                <a:gd name="connsiteY0" fmla="*/ 1091992 h 2848950"/>
                <a:gd name="connsiteX1" fmla="*/ 455868 w 5184557"/>
                <a:gd name="connsiteY1" fmla="*/ 328041 h 2848950"/>
                <a:gd name="connsiteX2" fmla="*/ 3099083 w 5184557"/>
                <a:gd name="connsiteY2" fmla="*/ 113422 h 2848950"/>
                <a:gd name="connsiteX3" fmla="*/ 5184557 w 5184557"/>
                <a:gd name="connsiteY3" fmla="*/ 1910139 h 2848950"/>
                <a:gd name="connsiteX4" fmla="*/ 2585736 w 5184557"/>
                <a:gd name="connsiteY4" fmla="*/ 2760371 h 2848950"/>
                <a:gd name="connsiteX5" fmla="*/ 596515 w 5184557"/>
                <a:gd name="connsiteY5" fmla="*/ 2615991 h 2848950"/>
                <a:gd name="connsiteX6" fmla="*/ 2957 w 5184557"/>
                <a:gd name="connsiteY6" fmla="*/ 1091992 h 2848950"/>
                <a:gd name="connsiteX0" fmla="*/ 2957 w 5184557"/>
                <a:gd name="connsiteY0" fmla="*/ 1043916 h 2800874"/>
                <a:gd name="connsiteX1" fmla="*/ 455868 w 5184557"/>
                <a:gd name="connsiteY1" fmla="*/ 279965 h 2800874"/>
                <a:gd name="connsiteX2" fmla="*/ 3676599 w 5184557"/>
                <a:gd name="connsiteY2" fmla="*/ 129514 h 2800874"/>
                <a:gd name="connsiteX3" fmla="*/ 5184557 w 5184557"/>
                <a:gd name="connsiteY3" fmla="*/ 1862063 h 2800874"/>
                <a:gd name="connsiteX4" fmla="*/ 2585736 w 5184557"/>
                <a:gd name="connsiteY4" fmla="*/ 2712295 h 2800874"/>
                <a:gd name="connsiteX5" fmla="*/ 596515 w 5184557"/>
                <a:gd name="connsiteY5" fmla="*/ 2567915 h 2800874"/>
                <a:gd name="connsiteX6" fmla="*/ 2957 w 5184557"/>
                <a:gd name="connsiteY6" fmla="*/ 1043916 h 2800874"/>
                <a:gd name="connsiteX0" fmla="*/ 1993 w 5183593"/>
                <a:gd name="connsiteY0" fmla="*/ 1098247 h 2855205"/>
                <a:gd name="connsiteX1" fmla="*/ 759704 w 5183593"/>
                <a:gd name="connsiteY1" fmla="*/ 205960 h 2855205"/>
                <a:gd name="connsiteX2" fmla="*/ 3675635 w 5183593"/>
                <a:gd name="connsiteY2" fmla="*/ 183845 h 2855205"/>
                <a:gd name="connsiteX3" fmla="*/ 5183593 w 5183593"/>
                <a:gd name="connsiteY3" fmla="*/ 1916394 h 2855205"/>
                <a:gd name="connsiteX4" fmla="*/ 2584772 w 5183593"/>
                <a:gd name="connsiteY4" fmla="*/ 2766626 h 2855205"/>
                <a:gd name="connsiteX5" fmla="*/ 595551 w 5183593"/>
                <a:gd name="connsiteY5" fmla="*/ 2622246 h 2855205"/>
                <a:gd name="connsiteX6" fmla="*/ 1993 w 5183593"/>
                <a:gd name="connsiteY6" fmla="*/ 1098247 h 2855205"/>
                <a:gd name="connsiteX0" fmla="*/ 1993 w 5183593"/>
                <a:gd name="connsiteY0" fmla="*/ 1024397 h 2781355"/>
                <a:gd name="connsiteX1" fmla="*/ 759704 w 5183593"/>
                <a:gd name="connsiteY1" fmla="*/ 132110 h 2781355"/>
                <a:gd name="connsiteX2" fmla="*/ 3675635 w 5183593"/>
                <a:gd name="connsiteY2" fmla="*/ 109995 h 2781355"/>
                <a:gd name="connsiteX3" fmla="*/ 5183593 w 5183593"/>
                <a:gd name="connsiteY3" fmla="*/ 1842544 h 2781355"/>
                <a:gd name="connsiteX4" fmla="*/ 2584772 w 5183593"/>
                <a:gd name="connsiteY4" fmla="*/ 2692776 h 2781355"/>
                <a:gd name="connsiteX5" fmla="*/ 595551 w 5183593"/>
                <a:gd name="connsiteY5" fmla="*/ 2548396 h 2781355"/>
                <a:gd name="connsiteX6" fmla="*/ 1993 w 5183593"/>
                <a:gd name="connsiteY6" fmla="*/ 1024397 h 2781355"/>
                <a:gd name="connsiteX0" fmla="*/ 1993 w 5183593"/>
                <a:gd name="connsiteY0" fmla="*/ 1024397 h 2884941"/>
                <a:gd name="connsiteX1" fmla="*/ 759704 w 5183593"/>
                <a:gd name="connsiteY1" fmla="*/ 132110 h 2884941"/>
                <a:gd name="connsiteX2" fmla="*/ 3675635 w 5183593"/>
                <a:gd name="connsiteY2" fmla="*/ 109995 h 2884941"/>
                <a:gd name="connsiteX3" fmla="*/ 5183593 w 5183593"/>
                <a:gd name="connsiteY3" fmla="*/ 1842544 h 2884941"/>
                <a:gd name="connsiteX4" fmla="*/ 2584772 w 5183593"/>
                <a:gd name="connsiteY4" fmla="*/ 2692776 h 2884941"/>
                <a:gd name="connsiteX5" fmla="*/ 595551 w 5183593"/>
                <a:gd name="connsiteY5" fmla="*/ 2548396 h 2884941"/>
                <a:gd name="connsiteX6" fmla="*/ 1993 w 5183593"/>
                <a:gd name="connsiteY6" fmla="*/ 1024397 h 2884941"/>
                <a:gd name="connsiteX0" fmla="*/ 1993 w 5183593"/>
                <a:gd name="connsiteY0" fmla="*/ 1024397 h 2797452"/>
                <a:gd name="connsiteX1" fmla="*/ 759704 w 5183593"/>
                <a:gd name="connsiteY1" fmla="*/ 132110 h 2797452"/>
                <a:gd name="connsiteX2" fmla="*/ 3675635 w 5183593"/>
                <a:gd name="connsiteY2" fmla="*/ 109995 h 2797452"/>
                <a:gd name="connsiteX3" fmla="*/ 5183593 w 5183593"/>
                <a:gd name="connsiteY3" fmla="*/ 1842544 h 2797452"/>
                <a:gd name="connsiteX4" fmla="*/ 2552687 w 5183593"/>
                <a:gd name="connsiteY4" fmla="*/ 2548397 h 2797452"/>
                <a:gd name="connsiteX5" fmla="*/ 595551 w 5183593"/>
                <a:gd name="connsiteY5" fmla="*/ 2548396 h 2797452"/>
                <a:gd name="connsiteX6" fmla="*/ 1993 w 5183593"/>
                <a:gd name="connsiteY6" fmla="*/ 1024397 h 2797452"/>
                <a:gd name="connsiteX0" fmla="*/ 1993 w 5183593"/>
                <a:gd name="connsiteY0" fmla="*/ 1024397 h 2723547"/>
                <a:gd name="connsiteX1" fmla="*/ 759704 w 5183593"/>
                <a:gd name="connsiteY1" fmla="*/ 132110 h 2723547"/>
                <a:gd name="connsiteX2" fmla="*/ 3675635 w 5183593"/>
                <a:gd name="connsiteY2" fmla="*/ 109995 h 2723547"/>
                <a:gd name="connsiteX3" fmla="*/ 5183593 w 5183593"/>
                <a:gd name="connsiteY3" fmla="*/ 1842544 h 2723547"/>
                <a:gd name="connsiteX4" fmla="*/ 2552687 w 5183593"/>
                <a:gd name="connsiteY4" fmla="*/ 2548397 h 2723547"/>
                <a:gd name="connsiteX5" fmla="*/ 595551 w 5183593"/>
                <a:gd name="connsiteY5" fmla="*/ 2548396 h 2723547"/>
                <a:gd name="connsiteX6" fmla="*/ 1993 w 5183593"/>
                <a:gd name="connsiteY6" fmla="*/ 1024397 h 2723547"/>
                <a:gd name="connsiteX0" fmla="*/ 1993 w 4807400"/>
                <a:gd name="connsiteY0" fmla="*/ 1008111 h 2708870"/>
                <a:gd name="connsiteX1" fmla="*/ 759704 w 4807400"/>
                <a:gd name="connsiteY1" fmla="*/ 115824 h 2708870"/>
                <a:gd name="connsiteX2" fmla="*/ 3675635 w 4807400"/>
                <a:gd name="connsiteY2" fmla="*/ 93709 h 2708870"/>
                <a:gd name="connsiteX3" fmla="*/ 4807400 w 4807400"/>
                <a:gd name="connsiteY3" fmla="*/ 1602536 h 2708870"/>
                <a:gd name="connsiteX4" fmla="*/ 2552687 w 4807400"/>
                <a:gd name="connsiteY4" fmla="*/ 2532111 h 2708870"/>
                <a:gd name="connsiteX5" fmla="*/ 595551 w 4807400"/>
                <a:gd name="connsiteY5" fmla="*/ 2532110 h 2708870"/>
                <a:gd name="connsiteX6" fmla="*/ 1993 w 4807400"/>
                <a:gd name="connsiteY6" fmla="*/ 1008111 h 2708870"/>
                <a:gd name="connsiteX0" fmla="*/ 0 w 4805407"/>
                <a:gd name="connsiteY0" fmla="*/ 999271 h 2700030"/>
                <a:gd name="connsiteX1" fmla="*/ 596485 w 4805407"/>
                <a:gd name="connsiteY1" fmla="*/ 142309 h 2700030"/>
                <a:gd name="connsiteX2" fmla="*/ 3673642 w 4805407"/>
                <a:gd name="connsiteY2" fmla="*/ 84869 h 2700030"/>
                <a:gd name="connsiteX3" fmla="*/ 4805407 w 4805407"/>
                <a:gd name="connsiteY3" fmla="*/ 1593696 h 2700030"/>
                <a:gd name="connsiteX4" fmla="*/ 2550694 w 4805407"/>
                <a:gd name="connsiteY4" fmla="*/ 2523271 h 2700030"/>
                <a:gd name="connsiteX5" fmla="*/ 593558 w 4805407"/>
                <a:gd name="connsiteY5" fmla="*/ 2523270 h 2700030"/>
                <a:gd name="connsiteX6" fmla="*/ 0 w 4805407"/>
                <a:gd name="connsiteY6" fmla="*/ 999271 h 2700030"/>
                <a:gd name="connsiteX0" fmla="*/ 0 w 4805407"/>
                <a:gd name="connsiteY0" fmla="*/ 1049565 h 2750324"/>
                <a:gd name="connsiteX1" fmla="*/ 596485 w 4805407"/>
                <a:gd name="connsiteY1" fmla="*/ 192603 h 2750324"/>
                <a:gd name="connsiteX2" fmla="*/ 3673642 w 4805407"/>
                <a:gd name="connsiteY2" fmla="*/ 135163 h 2750324"/>
                <a:gd name="connsiteX3" fmla="*/ 4805407 w 4805407"/>
                <a:gd name="connsiteY3" fmla="*/ 1643990 h 2750324"/>
                <a:gd name="connsiteX4" fmla="*/ 2550694 w 4805407"/>
                <a:gd name="connsiteY4" fmla="*/ 2573565 h 2750324"/>
                <a:gd name="connsiteX5" fmla="*/ 593558 w 4805407"/>
                <a:gd name="connsiteY5" fmla="*/ 2573564 h 2750324"/>
                <a:gd name="connsiteX6" fmla="*/ 0 w 4805407"/>
                <a:gd name="connsiteY6" fmla="*/ 1049565 h 2750324"/>
                <a:gd name="connsiteX0" fmla="*/ 1612 w 4807019"/>
                <a:gd name="connsiteY0" fmla="*/ 1059918 h 2760677"/>
                <a:gd name="connsiteX1" fmla="*/ 741408 w 4807019"/>
                <a:gd name="connsiteY1" fmla="*/ 179406 h 2760677"/>
                <a:gd name="connsiteX2" fmla="*/ 3675254 w 4807019"/>
                <a:gd name="connsiteY2" fmla="*/ 145516 h 2760677"/>
                <a:gd name="connsiteX3" fmla="*/ 4807019 w 4807019"/>
                <a:gd name="connsiteY3" fmla="*/ 1654343 h 2760677"/>
                <a:gd name="connsiteX4" fmla="*/ 2552306 w 4807019"/>
                <a:gd name="connsiteY4" fmla="*/ 2583918 h 2760677"/>
                <a:gd name="connsiteX5" fmla="*/ 595170 w 4807019"/>
                <a:gd name="connsiteY5" fmla="*/ 2583917 h 2760677"/>
                <a:gd name="connsiteX6" fmla="*/ 1612 w 4807019"/>
                <a:gd name="connsiteY6" fmla="*/ 1059918 h 2760677"/>
                <a:gd name="connsiteX0" fmla="*/ 78840 w 4884247"/>
                <a:gd name="connsiteY0" fmla="*/ 1059918 h 2760677"/>
                <a:gd name="connsiteX1" fmla="*/ 818636 w 4884247"/>
                <a:gd name="connsiteY1" fmla="*/ 179406 h 2760677"/>
                <a:gd name="connsiteX2" fmla="*/ 3752482 w 4884247"/>
                <a:gd name="connsiteY2" fmla="*/ 145516 h 2760677"/>
                <a:gd name="connsiteX3" fmla="*/ 4884247 w 4884247"/>
                <a:gd name="connsiteY3" fmla="*/ 1654343 h 2760677"/>
                <a:gd name="connsiteX4" fmla="*/ 2629534 w 4884247"/>
                <a:gd name="connsiteY4" fmla="*/ 2583918 h 2760677"/>
                <a:gd name="connsiteX5" fmla="*/ 672398 w 4884247"/>
                <a:gd name="connsiteY5" fmla="*/ 2583917 h 2760677"/>
                <a:gd name="connsiteX6" fmla="*/ 78840 w 4884247"/>
                <a:gd name="connsiteY6" fmla="*/ 1059918 h 2760677"/>
                <a:gd name="connsiteX0" fmla="*/ 112439 w 4684964"/>
                <a:gd name="connsiteY0" fmla="*/ 895071 h 2760677"/>
                <a:gd name="connsiteX1" fmla="*/ 619353 w 4684964"/>
                <a:gd name="connsiteY1" fmla="*/ 179406 h 2760677"/>
                <a:gd name="connsiteX2" fmla="*/ 3553199 w 4684964"/>
                <a:gd name="connsiteY2" fmla="*/ 145516 h 2760677"/>
                <a:gd name="connsiteX3" fmla="*/ 4684964 w 4684964"/>
                <a:gd name="connsiteY3" fmla="*/ 1654343 h 2760677"/>
                <a:gd name="connsiteX4" fmla="*/ 2430251 w 4684964"/>
                <a:gd name="connsiteY4" fmla="*/ 2583918 h 2760677"/>
                <a:gd name="connsiteX5" fmla="*/ 473115 w 4684964"/>
                <a:gd name="connsiteY5" fmla="*/ 2583917 h 2760677"/>
                <a:gd name="connsiteX6" fmla="*/ 112439 w 4684964"/>
                <a:gd name="connsiteY6" fmla="*/ 895071 h 2760677"/>
                <a:gd name="connsiteX0" fmla="*/ 49244 w 4621769"/>
                <a:gd name="connsiteY0" fmla="*/ 895071 h 2658976"/>
                <a:gd name="connsiteX1" fmla="*/ 556158 w 4621769"/>
                <a:gd name="connsiteY1" fmla="*/ 179406 h 2658976"/>
                <a:gd name="connsiteX2" fmla="*/ 3490004 w 4621769"/>
                <a:gd name="connsiteY2" fmla="*/ 145516 h 2658976"/>
                <a:gd name="connsiteX3" fmla="*/ 4621769 w 4621769"/>
                <a:gd name="connsiteY3" fmla="*/ 1654343 h 2658976"/>
                <a:gd name="connsiteX4" fmla="*/ 2367056 w 4621769"/>
                <a:gd name="connsiteY4" fmla="*/ 2583918 h 2658976"/>
                <a:gd name="connsiteX5" fmla="*/ 266608 w 4621769"/>
                <a:gd name="connsiteY5" fmla="*/ 2395519 h 2658976"/>
                <a:gd name="connsiteX6" fmla="*/ 49244 w 4621769"/>
                <a:gd name="connsiteY6" fmla="*/ 895071 h 2658976"/>
                <a:gd name="connsiteX0" fmla="*/ 49243 w 4514284"/>
                <a:gd name="connsiteY0" fmla="*/ 893415 h 2659041"/>
                <a:gd name="connsiteX1" fmla="*/ 556157 w 4514284"/>
                <a:gd name="connsiteY1" fmla="*/ 177750 h 2659041"/>
                <a:gd name="connsiteX2" fmla="*/ 3490003 w 4514284"/>
                <a:gd name="connsiteY2" fmla="*/ 143860 h 2659041"/>
                <a:gd name="connsiteX3" fmla="*/ 4514285 w 4514284"/>
                <a:gd name="connsiteY3" fmla="*/ 1629138 h 2659041"/>
                <a:gd name="connsiteX4" fmla="*/ 2367055 w 4514284"/>
                <a:gd name="connsiteY4" fmla="*/ 2582262 h 2659041"/>
                <a:gd name="connsiteX5" fmla="*/ 266607 w 4514284"/>
                <a:gd name="connsiteY5" fmla="*/ 2393863 h 2659041"/>
                <a:gd name="connsiteX6" fmla="*/ 49243 w 4514284"/>
                <a:gd name="connsiteY6" fmla="*/ 893415 h 2659041"/>
                <a:gd name="connsiteX0" fmla="*/ 49243 w 4590015"/>
                <a:gd name="connsiteY0" fmla="*/ 893415 h 2659040"/>
                <a:gd name="connsiteX1" fmla="*/ 556157 w 4590015"/>
                <a:gd name="connsiteY1" fmla="*/ 177750 h 2659040"/>
                <a:gd name="connsiteX2" fmla="*/ 3490003 w 4590015"/>
                <a:gd name="connsiteY2" fmla="*/ 143860 h 2659040"/>
                <a:gd name="connsiteX3" fmla="*/ 4514285 w 4590015"/>
                <a:gd name="connsiteY3" fmla="*/ 1629138 h 2659040"/>
                <a:gd name="connsiteX4" fmla="*/ 2367055 w 4590015"/>
                <a:gd name="connsiteY4" fmla="*/ 2582262 h 2659040"/>
                <a:gd name="connsiteX5" fmla="*/ 266607 w 4590015"/>
                <a:gd name="connsiteY5" fmla="*/ 2393863 h 2659040"/>
                <a:gd name="connsiteX6" fmla="*/ 49243 w 4590015"/>
                <a:gd name="connsiteY6" fmla="*/ 893415 h 265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90015" h="2659040">
                  <a:moveTo>
                    <a:pt x="49243" y="893415"/>
                  </a:moveTo>
                  <a:cubicBezTo>
                    <a:pt x="97501" y="524063"/>
                    <a:pt x="192536" y="407687"/>
                    <a:pt x="556157" y="177750"/>
                  </a:cubicBezTo>
                  <a:cubicBezTo>
                    <a:pt x="1135009" y="1074"/>
                    <a:pt x="2830315" y="-98038"/>
                    <a:pt x="3490003" y="143860"/>
                  </a:cubicBezTo>
                  <a:cubicBezTo>
                    <a:pt x="4149691" y="385758"/>
                    <a:pt x="4818822" y="825581"/>
                    <a:pt x="4514285" y="1629138"/>
                  </a:cubicBezTo>
                  <a:cubicBezTo>
                    <a:pt x="4514285" y="2515119"/>
                    <a:pt x="3075001" y="2454808"/>
                    <a:pt x="2367055" y="2582262"/>
                  </a:cubicBezTo>
                  <a:cubicBezTo>
                    <a:pt x="1659109" y="2709716"/>
                    <a:pt x="630228" y="2698663"/>
                    <a:pt x="266607" y="2393863"/>
                  </a:cubicBezTo>
                  <a:cubicBezTo>
                    <a:pt x="-97014" y="2089063"/>
                    <a:pt x="985" y="1262767"/>
                    <a:pt x="49243" y="893415"/>
                  </a:cubicBezTo>
                  <a:close/>
                </a:path>
              </a:pathLst>
            </a:custGeom>
            <a:solidFill>
              <a:srgbClr val="FFFFFF">
                <a:alpha val="92157"/>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endParaRPr lang="en-GB" sz="1800" b="0" i="0" dirty="0">
                <a:solidFill>
                  <a:srgbClr val="242424"/>
                </a:solidFill>
                <a:effectLst/>
                <a:highlight>
                  <a:srgbClr val="FFFFFF"/>
                </a:highlight>
                <a:latin typeface="Aptos" panose="020B0004020202020204" pitchFamily="34" charset="0"/>
              </a:endParaRPr>
            </a:p>
          </p:txBody>
        </p:sp>
        <p:sp>
          <p:nvSpPr>
            <p:cNvPr id="4" name="TextBox 3">
              <a:extLst>
                <a:ext uri="{FF2B5EF4-FFF2-40B4-BE49-F238E27FC236}">
                  <a16:creationId xmlns:a16="http://schemas.microsoft.com/office/drawing/2014/main" id="{13D36158-9544-D46C-C447-1D1F5A860D38}"/>
                </a:ext>
              </a:extLst>
            </p:cNvPr>
            <p:cNvSpPr txBox="1"/>
            <p:nvPr/>
          </p:nvSpPr>
          <p:spPr>
            <a:xfrm>
              <a:off x="6595619" y="692150"/>
              <a:ext cx="3379653" cy="307776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dirty="0">
                  <a:solidFill>
                    <a:srgbClr val="ED4AA8"/>
                  </a:solidFill>
                  <a:latin typeface="Proxima Nova Rg" panose="02000506030000020004" pitchFamily="2" charset="0"/>
                  <a:cs typeface="Segoe UI"/>
                </a:rPr>
                <a:t>Why do you think some people might feel uncomfortable talking about their emotions, mental health or mental wellbeing?</a:t>
              </a:r>
              <a:r>
                <a:rPr lang="en-US" sz="2400" b="1" dirty="0">
                  <a:solidFill>
                    <a:srgbClr val="ED4AA8"/>
                  </a:solidFill>
                  <a:latin typeface="Proxima Nova Rg" panose="02000506030000020004" pitchFamily="2" charset="0"/>
                  <a:cs typeface="Segoe UI"/>
                </a:rPr>
                <a:t>​</a:t>
              </a:r>
            </a:p>
            <a:p>
              <a:r>
                <a:rPr lang="en-GB" sz="2600" dirty="0">
                  <a:cs typeface="Segoe UI"/>
                </a:rPr>
                <a:t>​</a:t>
              </a:r>
            </a:p>
          </p:txBody>
        </p:sp>
      </p:grpSp>
      <p:sp>
        <p:nvSpPr>
          <p:cNvPr id="5" name="Rectangle 4">
            <a:extLst>
              <a:ext uri="{FF2B5EF4-FFF2-40B4-BE49-F238E27FC236}">
                <a16:creationId xmlns:a16="http://schemas.microsoft.com/office/drawing/2014/main" id="{8B74E82D-9F3E-560F-1A83-548E735841FB}"/>
              </a:ext>
            </a:extLst>
          </p:cNvPr>
          <p:cNvSpPr/>
          <p:nvPr/>
        </p:nvSpPr>
        <p:spPr>
          <a:xfrm>
            <a:off x="637955" y="1310385"/>
            <a:ext cx="1231839" cy="92598"/>
          </a:xfrm>
          <a:prstGeom prst="rect">
            <a:avLst/>
          </a:prstGeom>
          <a:solidFill>
            <a:srgbClr val="EB8A5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erson sitting in a chair talking on a phone&#10;&#10;Description automatically generated">
            <a:extLst>
              <a:ext uri="{FF2B5EF4-FFF2-40B4-BE49-F238E27FC236}">
                <a16:creationId xmlns:a16="http://schemas.microsoft.com/office/drawing/2014/main" id="{BB379D87-CBFA-DBBC-6154-62768B086F6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47540" y="3095625"/>
            <a:ext cx="4008958" cy="3511550"/>
          </a:xfrm>
          <a:prstGeom prst="rect">
            <a:avLst/>
          </a:prstGeom>
        </p:spPr>
      </p:pic>
      <p:sp>
        <p:nvSpPr>
          <p:cNvPr id="13" name="Oval 9">
            <a:extLst>
              <a:ext uri="{FF2B5EF4-FFF2-40B4-BE49-F238E27FC236}">
                <a16:creationId xmlns:a16="http://schemas.microsoft.com/office/drawing/2014/main" id="{907C91D4-2CD1-A419-A81F-8497DDD04A40}"/>
              </a:ext>
            </a:extLst>
          </p:cNvPr>
          <p:cNvSpPr/>
          <p:nvPr/>
        </p:nvSpPr>
        <p:spPr>
          <a:xfrm>
            <a:off x="10506264" y="1984096"/>
            <a:ext cx="642374" cy="644867"/>
          </a:xfrm>
          <a:custGeom>
            <a:avLst/>
            <a:gdLst>
              <a:gd name="connsiteX0" fmla="*/ 0 w 4908884"/>
              <a:gd name="connsiteY0" fmla="*/ 1604211 h 3208421"/>
              <a:gd name="connsiteX1" fmla="*/ 2454442 w 4908884"/>
              <a:gd name="connsiteY1" fmla="*/ 0 h 3208421"/>
              <a:gd name="connsiteX2" fmla="*/ 4908884 w 4908884"/>
              <a:gd name="connsiteY2" fmla="*/ 1604211 h 3208421"/>
              <a:gd name="connsiteX3" fmla="*/ 2454442 w 4908884"/>
              <a:gd name="connsiteY3" fmla="*/ 3208422 h 3208421"/>
              <a:gd name="connsiteX4" fmla="*/ 0 w 4908884"/>
              <a:gd name="connsiteY4" fmla="*/ 1604211 h 3208421"/>
              <a:gd name="connsiteX0" fmla="*/ 0 w 4636168"/>
              <a:gd name="connsiteY0" fmla="*/ 1381478 h 3211611"/>
              <a:gd name="connsiteX1" fmla="*/ 2181726 w 4636168"/>
              <a:gd name="connsiteY1" fmla="*/ 1856 h 3211611"/>
              <a:gd name="connsiteX2" fmla="*/ 4636168 w 4636168"/>
              <a:gd name="connsiteY2" fmla="*/ 1606067 h 3211611"/>
              <a:gd name="connsiteX3" fmla="*/ 2181726 w 4636168"/>
              <a:gd name="connsiteY3" fmla="*/ 3210278 h 3211611"/>
              <a:gd name="connsiteX4" fmla="*/ 0 w 4636168"/>
              <a:gd name="connsiteY4" fmla="*/ 1381478 h 3211611"/>
              <a:gd name="connsiteX0" fmla="*/ 74835 w 4711003"/>
              <a:gd name="connsiteY0" fmla="*/ 1380716 h 3297133"/>
              <a:gd name="connsiteX1" fmla="*/ 2256561 w 4711003"/>
              <a:gd name="connsiteY1" fmla="*/ 1094 h 3297133"/>
              <a:gd name="connsiteX2" fmla="*/ 4711003 w 4711003"/>
              <a:gd name="connsiteY2" fmla="*/ 1605305 h 3297133"/>
              <a:gd name="connsiteX3" fmla="*/ 2256561 w 4711003"/>
              <a:gd name="connsiteY3" fmla="*/ 3209516 h 3297133"/>
              <a:gd name="connsiteX4" fmla="*/ 668393 w 4711003"/>
              <a:gd name="connsiteY4" fmla="*/ 2904715 h 3297133"/>
              <a:gd name="connsiteX5" fmla="*/ 74835 w 4711003"/>
              <a:gd name="connsiteY5" fmla="*/ 1380716 h 3297133"/>
              <a:gd name="connsiteX0" fmla="*/ 74835 w 5128098"/>
              <a:gd name="connsiteY0" fmla="*/ 1382930 h 3286551"/>
              <a:gd name="connsiteX1" fmla="*/ 2256561 w 5128098"/>
              <a:gd name="connsiteY1" fmla="*/ 3308 h 3286551"/>
              <a:gd name="connsiteX2" fmla="*/ 5128098 w 5128098"/>
              <a:gd name="connsiteY2" fmla="*/ 1783982 h 3286551"/>
              <a:gd name="connsiteX3" fmla="*/ 2256561 w 5128098"/>
              <a:gd name="connsiteY3" fmla="*/ 3211730 h 3286551"/>
              <a:gd name="connsiteX4" fmla="*/ 668393 w 5128098"/>
              <a:gd name="connsiteY4" fmla="*/ 2906929 h 3286551"/>
              <a:gd name="connsiteX5" fmla="*/ 74835 w 5128098"/>
              <a:gd name="connsiteY5" fmla="*/ 1382930 h 3286551"/>
              <a:gd name="connsiteX0" fmla="*/ 11555 w 5064818"/>
              <a:gd name="connsiteY0" fmla="*/ 1415511 h 3319132"/>
              <a:gd name="connsiteX1" fmla="*/ 1058024 w 5064818"/>
              <a:gd name="connsiteY1" fmla="*/ 683644 h 3319132"/>
              <a:gd name="connsiteX2" fmla="*/ 2193281 w 5064818"/>
              <a:gd name="connsiteY2" fmla="*/ 35889 h 3319132"/>
              <a:gd name="connsiteX3" fmla="*/ 5064818 w 5064818"/>
              <a:gd name="connsiteY3" fmla="*/ 1816563 h 3319132"/>
              <a:gd name="connsiteX4" fmla="*/ 2193281 w 5064818"/>
              <a:gd name="connsiteY4" fmla="*/ 3244311 h 3319132"/>
              <a:gd name="connsiteX5" fmla="*/ 605113 w 5064818"/>
              <a:gd name="connsiteY5" fmla="*/ 2939510 h 3319132"/>
              <a:gd name="connsiteX6" fmla="*/ 11555 w 5064818"/>
              <a:gd name="connsiteY6" fmla="*/ 1415511 h 3319132"/>
              <a:gd name="connsiteX0" fmla="*/ 11555 w 4792102"/>
              <a:gd name="connsiteY0" fmla="*/ 1427916 h 3314200"/>
              <a:gd name="connsiteX1" fmla="*/ 1058024 w 4792102"/>
              <a:gd name="connsiteY1" fmla="*/ 696049 h 3314200"/>
              <a:gd name="connsiteX2" fmla="*/ 2193281 w 4792102"/>
              <a:gd name="connsiteY2" fmla="*/ 48294 h 3314200"/>
              <a:gd name="connsiteX3" fmla="*/ 4792102 w 4792102"/>
              <a:gd name="connsiteY3" fmla="*/ 2069600 h 3314200"/>
              <a:gd name="connsiteX4" fmla="*/ 2193281 w 4792102"/>
              <a:gd name="connsiteY4" fmla="*/ 3256716 h 3314200"/>
              <a:gd name="connsiteX5" fmla="*/ 605113 w 4792102"/>
              <a:gd name="connsiteY5" fmla="*/ 2951915 h 3314200"/>
              <a:gd name="connsiteX6" fmla="*/ 11555 w 4792102"/>
              <a:gd name="connsiteY6" fmla="*/ 1427916 h 3314200"/>
              <a:gd name="connsiteX0" fmla="*/ 2957 w 4783504"/>
              <a:gd name="connsiteY0" fmla="*/ 1431621 h 3317905"/>
              <a:gd name="connsiteX1" fmla="*/ 455868 w 4783504"/>
              <a:gd name="connsiteY1" fmla="*/ 667670 h 3317905"/>
              <a:gd name="connsiteX2" fmla="*/ 2184683 w 4783504"/>
              <a:gd name="connsiteY2" fmla="*/ 51999 h 3317905"/>
              <a:gd name="connsiteX3" fmla="*/ 4783504 w 4783504"/>
              <a:gd name="connsiteY3" fmla="*/ 2073305 h 3317905"/>
              <a:gd name="connsiteX4" fmla="*/ 2184683 w 4783504"/>
              <a:gd name="connsiteY4" fmla="*/ 3260421 h 3317905"/>
              <a:gd name="connsiteX5" fmla="*/ 596515 w 4783504"/>
              <a:gd name="connsiteY5" fmla="*/ 2955620 h 3317905"/>
              <a:gd name="connsiteX6" fmla="*/ 2957 w 4783504"/>
              <a:gd name="connsiteY6" fmla="*/ 1431621 h 3317905"/>
              <a:gd name="connsiteX0" fmla="*/ 2957 w 4783504"/>
              <a:gd name="connsiteY0" fmla="*/ 1078996 h 2965280"/>
              <a:gd name="connsiteX1" fmla="*/ 455868 w 4783504"/>
              <a:gd name="connsiteY1" fmla="*/ 315045 h 2965280"/>
              <a:gd name="connsiteX2" fmla="*/ 3099083 w 4783504"/>
              <a:gd name="connsiteY2" fmla="*/ 100426 h 2965280"/>
              <a:gd name="connsiteX3" fmla="*/ 4783504 w 4783504"/>
              <a:gd name="connsiteY3" fmla="*/ 1720680 h 2965280"/>
              <a:gd name="connsiteX4" fmla="*/ 2184683 w 4783504"/>
              <a:gd name="connsiteY4" fmla="*/ 2907796 h 2965280"/>
              <a:gd name="connsiteX5" fmla="*/ 596515 w 4783504"/>
              <a:gd name="connsiteY5" fmla="*/ 2602995 h 2965280"/>
              <a:gd name="connsiteX6" fmla="*/ 2957 w 4783504"/>
              <a:gd name="connsiteY6" fmla="*/ 1078996 h 2965280"/>
              <a:gd name="connsiteX0" fmla="*/ 2957 w 4783504"/>
              <a:gd name="connsiteY0" fmla="*/ 1078996 h 3180590"/>
              <a:gd name="connsiteX1" fmla="*/ 455868 w 4783504"/>
              <a:gd name="connsiteY1" fmla="*/ 315045 h 3180590"/>
              <a:gd name="connsiteX2" fmla="*/ 3099083 w 4783504"/>
              <a:gd name="connsiteY2" fmla="*/ 100426 h 3180590"/>
              <a:gd name="connsiteX3" fmla="*/ 4783504 w 4783504"/>
              <a:gd name="connsiteY3" fmla="*/ 1720680 h 3180590"/>
              <a:gd name="connsiteX4" fmla="*/ 2473441 w 4783504"/>
              <a:gd name="connsiteY4" fmla="*/ 3148427 h 3180590"/>
              <a:gd name="connsiteX5" fmla="*/ 596515 w 4783504"/>
              <a:gd name="connsiteY5" fmla="*/ 2602995 h 3180590"/>
              <a:gd name="connsiteX6" fmla="*/ 2957 w 4783504"/>
              <a:gd name="connsiteY6" fmla="*/ 1078996 h 3180590"/>
              <a:gd name="connsiteX0" fmla="*/ 2957 w 4783504"/>
              <a:gd name="connsiteY0" fmla="*/ 1078996 h 3148663"/>
              <a:gd name="connsiteX1" fmla="*/ 455868 w 4783504"/>
              <a:gd name="connsiteY1" fmla="*/ 315045 h 3148663"/>
              <a:gd name="connsiteX2" fmla="*/ 3099083 w 4783504"/>
              <a:gd name="connsiteY2" fmla="*/ 100426 h 3148663"/>
              <a:gd name="connsiteX3" fmla="*/ 4783504 w 4783504"/>
              <a:gd name="connsiteY3" fmla="*/ 1720680 h 3148663"/>
              <a:gd name="connsiteX4" fmla="*/ 2473441 w 4783504"/>
              <a:gd name="connsiteY4" fmla="*/ 3148427 h 3148663"/>
              <a:gd name="connsiteX5" fmla="*/ 596515 w 4783504"/>
              <a:gd name="connsiteY5" fmla="*/ 2602995 h 3148663"/>
              <a:gd name="connsiteX6" fmla="*/ 2957 w 4783504"/>
              <a:gd name="connsiteY6" fmla="*/ 1078996 h 3148663"/>
              <a:gd name="connsiteX0" fmla="*/ 2957 w 4783504"/>
              <a:gd name="connsiteY0" fmla="*/ 1078996 h 2784739"/>
              <a:gd name="connsiteX1" fmla="*/ 455868 w 4783504"/>
              <a:gd name="connsiteY1" fmla="*/ 315045 h 2784739"/>
              <a:gd name="connsiteX2" fmla="*/ 3099083 w 4783504"/>
              <a:gd name="connsiteY2" fmla="*/ 100426 h 2784739"/>
              <a:gd name="connsiteX3" fmla="*/ 4783504 w 4783504"/>
              <a:gd name="connsiteY3" fmla="*/ 1720680 h 2784739"/>
              <a:gd name="connsiteX4" fmla="*/ 2585736 w 4783504"/>
              <a:gd name="connsiteY4" fmla="*/ 2747375 h 2784739"/>
              <a:gd name="connsiteX5" fmla="*/ 596515 w 4783504"/>
              <a:gd name="connsiteY5" fmla="*/ 2602995 h 2784739"/>
              <a:gd name="connsiteX6" fmla="*/ 2957 w 4783504"/>
              <a:gd name="connsiteY6" fmla="*/ 1078996 h 2784739"/>
              <a:gd name="connsiteX0" fmla="*/ 2957 w 5184557"/>
              <a:gd name="connsiteY0" fmla="*/ 1091992 h 2848950"/>
              <a:gd name="connsiteX1" fmla="*/ 455868 w 5184557"/>
              <a:gd name="connsiteY1" fmla="*/ 328041 h 2848950"/>
              <a:gd name="connsiteX2" fmla="*/ 3099083 w 5184557"/>
              <a:gd name="connsiteY2" fmla="*/ 113422 h 2848950"/>
              <a:gd name="connsiteX3" fmla="*/ 5184557 w 5184557"/>
              <a:gd name="connsiteY3" fmla="*/ 1910139 h 2848950"/>
              <a:gd name="connsiteX4" fmla="*/ 2585736 w 5184557"/>
              <a:gd name="connsiteY4" fmla="*/ 2760371 h 2848950"/>
              <a:gd name="connsiteX5" fmla="*/ 596515 w 5184557"/>
              <a:gd name="connsiteY5" fmla="*/ 2615991 h 2848950"/>
              <a:gd name="connsiteX6" fmla="*/ 2957 w 5184557"/>
              <a:gd name="connsiteY6" fmla="*/ 1091992 h 2848950"/>
              <a:gd name="connsiteX0" fmla="*/ 2957 w 5184557"/>
              <a:gd name="connsiteY0" fmla="*/ 1043916 h 2800874"/>
              <a:gd name="connsiteX1" fmla="*/ 455868 w 5184557"/>
              <a:gd name="connsiteY1" fmla="*/ 279965 h 2800874"/>
              <a:gd name="connsiteX2" fmla="*/ 3676599 w 5184557"/>
              <a:gd name="connsiteY2" fmla="*/ 129514 h 2800874"/>
              <a:gd name="connsiteX3" fmla="*/ 5184557 w 5184557"/>
              <a:gd name="connsiteY3" fmla="*/ 1862063 h 2800874"/>
              <a:gd name="connsiteX4" fmla="*/ 2585736 w 5184557"/>
              <a:gd name="connsiteY4" fmla="*/ 2712295 h 2800874"/>
              <a:gd name="connsiteX5" fmla="*/ 596515 w 5184557"/>
              <a:gd name="connsiteY5" fmla="*/ 2567915 h 2800874"/>
              <a:gd name="connsiteX6" fmla="*/ 2957 w 5184557"/>
              <a:gd name="connsiteY6" fmla="*/ 1043916 h 2800874"/>
              <a:gd name="connsiteX0" fmla="*/ 1993 w 5183593"/>
              <a:gd name="connsiteY0" fmla="*/ 1098247 h 2855205"/>
              <a:gd name="connsiteX1" fmla="*/ 759704 w 5183593"/>
              <a:gd name="connsiteY1" fmla="*/ 205960 h 2855205"/>
              <a:gd name="connsiteX2" fmla="*/ 3675635 w 5183593"/>
              <a:gd name="connsiteY2" fmla="*/ 183845 h 2855205"/>
              <a:gd name="connsiteX3" fmla="*/ 5183593 w 5183593"/>
              <a:gd name="connsiteY3" fmla="*/ 1916394 h 2855205"/>
              <a:gd name="connsiteX4" fmla="*/ 2584772 w 5183593"/>
              <a:gd name="connsiteY4" fmla="*/ 2766626 h 2855205"/>
              <a:gd name="connsiteX5" fmla="*/ 595551 w 5183593"/>
              <a:gd name="connsiteY5" fmla="*/ 2622246 h 2855205"/>
              <a:gd name="connsiteX6" fmla="*/ 1993 w 5183593"/>
              <a:gd name="connsiteY6" fmla="*/ 1098247 h 2855205"/>
              <a:gd name="connsiteX0" fmla="*/ 1993 w 5183593"/>
              <a:gd name="connsiteY0" fmla="*/ 1024397 h 2781355"/>
              <a:gd name="connsiteX1" fmla="*/ 759704 w 5183593"/>
              <a:gd name="connsiteY1" fmla="*/ 132110 h 2781355"/>
              <a:gd name="connsiteX2" fmla="*/ 3675635 w 5183593"/>
              <a:gd name="connsiteY2" fmla="*/ 109995 h 2781355"/>
              <a:gd name="connsiteX3" fmla="*/ 5183593 w 5183593"/>
              <a:gd name="connsiteY3" fmla="*/ 1842544 h 2781355"/>
              <a:gd name="connsiteX4" fmla="*/ 2584772 w 5183593"/>
              <a:gd name="connsiteY4" fmla="*/ 2692776 h 2781355"/>
              <a:gd name="connsiteX5" fmla="*/ 595551 w 5183593"/>
              <a:gd name="connsiteY5" fmla="*/ 2548396 h 2781355"/>
              <a:gd name="connsiteX6" fmla="*/ 1993 w 5183593"/>
              <a:gd name="connsiteY6" fmla="*/ 1024397 h 2781355"/>
              <a:gd name="connsiteX0" fmla="*/ 1993 w 5183593"/>
              <a:gd name="connsiteY0" fmla="*/ 1024397 h 2884941"/>
              <a:gd name="connsiteX1" fmla="*/ 759704 w 5183593"/>
              <a:gd name="connsiteY1" fmla="*/ 132110 h 2884941"/>
              <a:gd name="connsiteX2" fmla="*/ 3675635 w 5183593"/>
              <a:gd name="connsiteY2" fmla="*/ 109995 h 2884941"/>
              <a:gd name="connsiteX3" fmla="*/ 5183593 w 5183593"/>
              <a:gd name="connsiteY3" fmla="*/ 1842544 h 2884941"/>
              <a:gd name="connsiteX4" fmla="*/ 2584772 w 5183593"/>
              <a:gd name="connsiteY4" fmla="*/ 2692776 h 2884941"/>
              <a:gd name="connsiteX5" fmla="*/ 595551 w 5183593"/>
              <a:gd name="connsiteY5" fmla="*/ 2548396 h 2884941"/>
              <a:gd name="connsiteX6" fmla="*/ 1993 w 5183593"/>
              <a:gd name="connsiteY6" fmla="*/ 1024397 h 2884941"/>
              <a:gd name="connsiteX0" fmla="*/ 1993 w 5183593"/>
              <a:gd name="connsiteY0" fmla="*/ 1024397 h 2797452"/>
              <a:gd name="connsiteX1" fmla="*/ 759704 w 5183593"/>
              <a:gd name="connsiteY1" fmla="*/ 132110 h 2797452"/>
              <a:gd name="connsiteX2" fmla="*/ 3675635 w 5183593"/>
              <a:gd name="connsiteY2" fmla="*/ 109995 h 2797452"/>
              <a:gd name="connsiteX3" fmla="*/ 5183593 w 5183593"/>
              <a:gd name="connsiteY3" fmla="*/ 1842544 h 2797452"/>
              <a:gd name="connsiteX4" fmla="*/ 2552687 w 5183593"/>
              <a:gd name="connsiteY4" fmla="*/ 2548397 h 2797452"/>
              <a:gd name="connsiteX5" fmla="*/ 595551 w 5183593"/>
              <a:gd name="connsiteY5" fmla="*/ 2548396 h 2797452"/>
              <a:gd name="connsiteX6" fmla="*/ 1993 w 5183593"/>
              <a:gd name="connsiteY6" fmla="*/ 1024397 h 2797452"/>
              <a:gd name="connsiteX0" fmla="*/ 1993 w 5183593"/>
              <a:gd name="connsiteY0" fmla="*/ 1024397 h 2723547"/>
              <a:gd name="connsiteX1" fmla="*/ 759704 w 5183593"/>
              <a:gd name="connsiteY1" fmla="*/ 132110 h 2723547"/>
              <a:gd name="connsiteX2" fmla="*/ 3675635 w 5183593"/>
              <a:gd name="connsiteY2" fmla="*/ 109995 h 2723547"/>
              <a:gd name="connsiteX3" fmla="*/ 5183593 w 5183593"/>
              <a:gd name="connsiteY3" fmla="*/ 1842544 h 2723547"/>
              <a:gd name="connsiteX4" fmla="*/ 2552687 w 5183593"/>
              <a:gd name="connsiteY4" fmla="*/ 2548397 h 2723547"/>
              <a:gd name="connsiteX5" fmla="*/ 595551 w 5183593"/>
              <a:gd name="connsiteY5" fmla="*/ 2548396 h 2723547"/>
              <a:gd name="connsiteX6" fmla="*/ 1993 w 5183593"/>
              <a:gd name="connsiteY6" fmla="*/ 1024397 h 2723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83593" h="2723547">
                <a:moveTo>
                  <a:pt x="1993" y="1024397"/>
                </a:moveTo>
                <a:cubicBezTo>
                  <a:pt x="29352" y="621683"/>
                  <a:pt x="396083" y="362047"/>
                  <a:pt x="759704" y="132110"/>
                </a:cubicBezTo>
                <a:cubicBezTo>
                  <a:pt x="1428125" y="190931"/>
                  <a:pt x="2938320" y="-175077"/>
                  <a:pt x="3675635" y="109995"/>
                </a:cubicBezTo>
                <a:cubicBezTo>
                  <a:pt x="4412950" y="395067"/>
                  <a:pt x="5183593" y="956563"/>
                  <a:pt x="5183593" y="1842544"/>
                </a:cubicBezTo>
                <a:cubicBezTo>
                  <a:pt x="5183593" y="2728525"/>
                  <a:pt x="3429655" y="2398671"/>
                  <a:pt x="2552687" y="2548397"/>
                </a:cubicBezTo>
                <a:cubicBezTo>
                  <a:pt x="1675719" y="2698123"/>
                  <a:pt x="959172" y="2853196"/>
                  <a:pt x="595551" y="2548396"/>
                </a:cubicBezTo>
                <a:cubicBezTo>
                  <a:pt x="231930" y="2243596"/>
                  <a:pt x="-25366" y="1427111"/>
                  <a:pt x="1993" y="1024397"/>
                </a:cubicBezTo>
                <a:close/>
              </a:path>
            </a:pathLst>
          </a:custGeom>
          <a:solidFill>
            <a:srgbClr val="FFFFFF">
              <a:alpha val="8431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endParaRPr lang="en-GB" sz="1800" b="0" i="0" dirty="0">
              <a:solidFill>
                <a:srgbClr val="242424"/>
              </a:solidFill>
              <a:effectLst/>
              <a:highlight>
                <a:srgbClr val="FFFFFF"/>
              </a:highlight>
              <a:latin typeface="Aptos" panose="020B0004020202020204" pitchFamily="34" charset="0"/>
            </a:endParaRPr>
          </a:p>
        </p:txBody>
      </p:sp>
      <p:sp>
        <p:nvSpPr>
          <p:cNvPr id="15" name="Oval 9">
            <a:extLst>
              <a:ext uri="{FF2B5EF4-FFF2-40B4-BE49-F238E27FC236}">
                <a16:creationId xmlns:a16="http://schemas.microsoft.com/office/drawing/2014/main" id="{51ABC89F-C4F1-6464-7331-57068FDAD783}"/>
              </a:ext>
            </a:extLst>
          </p:cNvPr>
          <p:cNvSpPr/>
          <p:nvPr/>
        </p:nvSpPr>
        <p:spPr>
          <a:xfrm rot="4006562" flipH="1">
            <a:off x="10805231" y="2829903"/>
            <a:ext cx="256732" cy="324527"/>
          </a:xfrm>
          <a:custGeom>
            <a:avLst/>
            <a:gdLst>
              <a:gd name="connsiteX0" fmla="*/ 0 w 4908884"/>
              <a:gd name="connsiteY0" fmla="*/ 1604211 h 3208421"/>
              <a:gd name="connsiteX1" fmla="*/ 2454442 w 4908884"/>
              <a:gd name="connsiteY1" fmla="*/ 0 h 3208421"/>
              <a:gd name="connsiteX2" fmla="*/ 4908884 w 4908884"/>
              <a:gd name="connsiteY2" fmla="*/ 1604211 h 3208421"/>
              <a:gd name="connsiteX3" fmla="*/ 2454442 w 4908884"/>
              <a:gd name="connsiteY3" fmla="*/ 3208422 h 3208421"/>
              <a:gd name="connsiteX4" fmla="*/ 0 w 4908884"/>
              <a:gd name="connsiteY4" fmla="*/ 1604211 h 3208421"/>
              <a:gd name="connsiteX0" fmla="*/ 0 w 4636168"/>
              <a:gd name="connsiteY0" fmla="*/ 1381478 h 3211611"/>
              <a:gd name="connsiteX1" fmla="*/ 2181726 w 4636168"/>
              <a:gd name="connsiteY1" fmla="*/ 1856 h 3211611"/>
              <a:gd name="connsiteX2" fmla="*/ 4636168 w 4636168"/>
              <a:gd name="connsiteY2" fmla="*/ 1606067 h 3211611"/>
              <a:gd name="connsiteX3" fmla="*/ 2181726 w 4636168"/>
              <a:gd name="connsiteY3" fmla="*/ 3210278 h 3211611"/>
              <a:gd name="connsiteX4" fmla="*/ 0 w 4636168"/>
              <a:gd name="connsiteY4" fmla="*/ 1381478 h 3211611"/>
              <a:gd name="connsiteX0" fmla="*/ 74835 w 4711003"/>
              <a:gd name="connsiteY0" fmla="*/ 1380716 h 3297133"/>
              <a:gd name="connsiteX1" fmla="*/ 2256561 w 4711003"/>
              <a:gd name="connsiteY1" fmla="*/ 1094 h 3297133"/>
              <a:gd name="connsiteX2" fmla="*/ 4711003 w 4711003"/>
              <a:gd name="connsiteY2" fmla="*/ 1605305 h 3297133"/>
              <a:gd name="connsiteX3" fmla="*/ 2256561 w 4711003"/>
              <a:gd name="connsiteY3" fmla="*/ 3209516 h 3297133"/>
              <a:gd name="connsiteX4" fmla="*/ 668393 w 4711003"/>
              <a:gd name="connsiteY4" fmla="*/ 2904715 h 3297133"/>
              <a:gd name="connsiteX5" fmla="*/ 74835 w 4711003"/>
              <a:gd name="connsiteY5" fmla="*/ 1380716 h 3297133"/>
              <a:gd name="connsiteX0" fmla="*/ 74835 w 5128098"/>
              <a:gd name="connsiteY0" fmla="*/ 1382930 h 3286551"/>
              <a:gd name="connsiteX1" fmla="*/ 2256561 w 5128098"/>
              <a:gd name="connsiteY1" fmla="*/ 3308 h 3286551"/>
              <a:gd name="connsiteX2" fmla="*/ 5128098 w 5128098"/>
              <a:gd name="connsiteY2" fmla="*/ 1783982 h 3286551"/>
              <a:gd name="connsiteX3" fmla="*/ 2256561 w 5128098"/>
              <a:gd name="connsiteY3" fmla="*/ 3211730 h 3286551"/>
              <a:gd name="connsiteX4" fmla="*/ 668393 w 5128098"/>
              <a:gd name="connsiteY4" fmla="*/ 2906929 h 3286551"/>
              <a:gd name="connsiteX5" fmla="*/ 74835 w 5128098"/>
              <a:gd name="connsiteY5" fmla="*/ 1382930 h 3286551"/>
              <a:gd name="connsiteX0" fmla="*/ 11555 w 5064818"/>
              <a:gd name="connsiteY0" fmla="*/ 1415511 h 3319132"/>
              <a:gd name="connsiteX1" fmla="*/ 1058024 w 5064818"/>
              <a:gd name="connsiteY1" fmla="*/ 683644 h 3319132"/>
              <a:gd name="connsiteX2" fmla="*/ 2193281 w 5064818"/>
              <a:gd name="connsiteY2" fmla="*/ 35889 h 3319132"/>
              <a:gd name="connsiteX3" fmla="*/ 5064818 w 5064818"/>
              <a:gd name="connsiteY3" fmla="*/ 1816563 h 3319132"/>
              <a:gd name="connsiteX4" fmla="*/ 2193281 w 5064818"/>
              <a:gd name="connsiteY4" fmla="*/ 3244311 h 3319132"/>
              <a:gd name="connsiteX5" fmla="*/ 605113 w 5064818"/>
              <a:gd name="connsiteY5" fmla="*/ 2939510 h 3319132"/>
              <a:gd name="connsiteX6" fmla="*/ 11555 w 5064818"/>
              <a:gd name="connsiteY6" fmla="*/ 1415511 h 3319132"/>
              <a:gd name="connsiteX0" fmla="*/ 11555 w 4792102"/>
              <a:gd name="connsiteY0" fmla="*/ 1427916 h 3314200"/>
              <a:gd name="connsiteX1" fmla="*/ 1058024 w 4792102"/>
              <a:gd name="connsiteY1" fmla="*/ 696049 h 3314200"/>
              <a:gd name="connsiteX2" fmla="*/ 2193281 w 4792102"/>
              <a:gd name="connsiteY2" fmla="*/ 48294 h 3314200"/>
              <a:gd name="connsiteX3" fmla="*/ 4792102 w 4792102"/>
              <a:gd name="connsiteY3" fmla="*/ 2069600 h 3314200"/>
              <a:gd name="connsiteX4" fmla="*/ 2193281 w 4792102"/>
              <a:gd name="connsiteY4" fmla="*/ 3256716 h 3314200"/>
              <a:gd name="connsiteX5" fmla="*/ 605113 w 4792102"/>
              <a:gd name="connsiteY5" fmla="*/ 2951915 h 3314200"/>
              <a:gd name="connsiteX6" fmla="*/ 11555 w 4792102"/>
              <a:gd name="connsiteY6" fmla="*/ 1427916 h 3314200"/>
              <a:gd name="connsiteX0" fmla="*/ 2957 w 4783504"/>
              <a:gd name="connsiteY0" fmla="*/ 1431621 h 3317905"/>
              <a:gd name="connsiteX1" fmla="*/ 455868 w 4783504"/>
              <a:gd name="connsiteY1" fmla="*/ 667670 h 3317905"/>
              <a:gd name="connsiteX2" fmla="*/ 2184683 w 4783504"/>
              <a:gd name="connsiteY2" fmla="*/ 51999 h 3317905"/>
              <a:gd name="connsiteX3" fmla="*/ 4783504 w 4783504"/>
              <a:gd name="connsiteY3" fmla="*/ 2073305 h 3317905"/>
              <a:gd name="connsiteX4" fmla="*/ 2184683 w 4783504"/>
              <a:gd name="connsiteY4" fmla="*/ 3260421 h 3317905"/>
              <a:gd name="connsiteX5" fmla="*/ 596515 w 4783504"/>
              <a:gd name="connsiteY5" fmla="*/ 2955620 h 3317905"/>
              <a:gd name="connsiteX6" fmla="*/ 2957 w 4783504"/>
              <a:gd name="connsiteY6" fmla="*/ 1431621 h 3317905"/>
              <a:gd name="connsiteX0" fmla="*/ 2957 w 4783504"/>
              <a:gd name="connsiteY0" fmla="*/ 1078996 h 2965280"/>
              <a:gd name="connsiteX1" fmla="*/ 455868 w 4783504"/>
              <a:gd name="connsiteY1" fmla="*/ 315045 h 2965280"/>
              <a:gd name="connsiteX2" fmla="*/ 3099083 w 4783504"/>
              <a:gd name="connsiteY2" fmla="*/ 100426 h 2965280"/>
              <a:gd name="connsiteX3" fmla="*/ 4783504 w 4783504"/>
              <a:gd name="connsiteY3" fmla="*/ 1720680 h 2965280"/>
              <a:gd name="connsiteX4" fmla="*/ 2184683 w 4783504"/>
              <a:gd name="connsiteY4" fmla="*/ 2907796 h 2965280"/>
              <a:gd name="connsiteX5" fmla="*/ 596515 w 4783504"/>
              <a:gd name="connsiteY5" fmla="*/ 2602995 h 2965280"/>
              <a:gd name="connsiteX6" fmla="*/ 2957 w 4783504"/>
              <a:gd name="connsiteY6" fmla="*/ 1078996 h 2965280"/>
              <a:gd name="connsiteX0" fmla="*/ 2957 w 4783504"/>
              <a:gd name="connsiteY0" fmla="*/ 1078996 h 3180590"/>
              <a:gd name="connsiteX1" fmla="*/ 455868 w 4783504"/>
              <a:gd name="connsiteY1" fmla="*/ 315045 h 3180590"/>
              <a:gd name="connsiteX2" fmla="*/ 3099083 w 4783504"/>
              <a:gd name="connsiteY2" fmla="*/ 100426 h 3180590"/>
              <a:gd name="connsiteX3" fmla="*/ 4783504 w 4783504"/>
              <a:gd name="connsiteY3" fmla="*/ 1720680 h 3180590"/>
              <a:gd name="connsiteX4" fmla="*/ 2473441 w 4783504"/>
              <a:gd name="connsiteY4" fmla="*/ 3148427 h 3180590"/>
              <a:gd name="connsiteX5" fmla="*/ 596515 w 4783504"/>
              <a:gd name="connsiteY5" fmla="*/ 2602995 h 3180590"/>
              <a:gd name="connsiteX6" fmla="*/ 2957 w 4783504"/>
              <a:gd name="connsiteY6" fmla="*/ 1078996 h 3180590"/>
              <a:gd name="connsiteX0" fmla="*/ 2957 w 4783504"/>
              <a:gd name="connsiteY0" fmla="*/ 1078996 h 3148663"/>
              <a:gd name="connsiteX1" fmla="*/ 455868 w 4783504"/>
              <a:gd name="connsiteY1" fmla="*/ 315045 h 3148663"/>
              <a:gd name="connsiteX2" fmla="*/ 3099083 w 4783504"/>
              <a:gd name="connsiteY2" fmla="*/ 100426 h 3148663"/>
              <a:gd name="connsiteX3" fmla="*/ 4783504 w 4783504"/>
              <a:gd name="connsiteY3" fmla="*/ 1720680 h 3148663"/>
              <a:gd name="connsiteX4" fmla="*/ 2473441 w 4783504"/>
              <a:gd name="connsiteY4" fmla="*/ 3148427 h 3148663"/>
              <a:gd name="connsiteX5" fmla="*/ 596515 w 4783504"/>
              <a:gd name="connsiteY5" fmla="*/ 2602995 h 3148663"/>
              <a:gd name="connsiteX6" fmla="*/ 2957 w 4783504"/>
              <a:gd name="connsiteY6" fmla="*/ 1078996 h 3148663"/>
              <a:gd name="connsiteX0" fmla="*/ 2957 w 4783504"/>
              <a:gd name="connsiteY0" fmla="*/ 1078996 h 2784739"/>
              <a:gd name="connsiteX1" fmla="*/ 455868 w 4783504"/>
              <a:gd name="connsiteY1" fmla="*/ 315045 h 2784739"/>
              <a:gd name="connsiteX2" fmla="*/ 3099083 w 4783504"/>
              <a:gd name="connsiteY2" fmla="*/ 100426 h 2784739"/>
              <a:gd name="connsiteX3" fmla="*/ 4783504 w 4783504"/>
              <a:gd name="connsiteY3" fmla="*/ 1720680 h 2784739"/>
              <a:gd name="connsiteX4" fmla="*/ 2585736 w 4783504"/>
              <a:gd name="connsiteY4" fmla="*/ 2747375 h 2784739"/>
              <a:gd name="connsiteX5" fmla="*/ 596515 w 4783504"/>
              <a:gd name="connsiteY5" fmla="*/ 2602995 h 2784739"/>
              <a:gd name="connsiteX6" fmla="*/ 2957 w 4783504"/>
              <a:gd name="connsiteY6" fmla="*/ 1078996 h 2784739"/>
              <a:gd name="connsiteX0" fmla="*/ 2957 w 5184557"/>
              <a:gd name="connsiteY0" fmla="*/ 1091992 h 2848950"/>
              <a:gd name="connsiteX1" fmla="*/ 455868 w 5184557"/>
              <a:gd name="connsiteY1" fmla="*/ 328041 h 2848950"/>
              <a:gd name="connsiteX2" fmla="*/ 3099083 w 5184557"/>
              <a:gd name="connsiteY2" fmla="*/ 113422 h 2848950"/>
              <a:gd name="connsiteX3" fmla="*/ 5184557 w 5184557"/>
              <a:gd name="connsiteY3" fmla="*/ 1910139 h 2848950"/>
              <a:gd name="connsiteX4" fmla="*/ 2585736 w 5184557"/>
              <a:gd name="connsiteY4" fmla="*/ 2760371 h 2848950"/>
              <a:gd name="connsiteX5" fmla="*/ 596515 w 5184557"/>
              <a:gd name="connsiteY5" fmla="*/ 2615991 h 2848950"/>
              <a:gd name="connsiteX6" fmla="*/ 2957 w 5184557"/>
              <a:gd name="connsiteY6" fmla="*/ 1091992 h 2848950"/>
              <a:gd name="connsiteX0" fmla="*/ 2957 w 5184557"/>
              <a:gd name="connsiteY0" fmla="*/ 1043916 h 2800874"/>
              <a:gd name="connsiteX1" fmla="*/ 455868 w 5184557"/>
              <a:gd name="connsiteY1" fmla="*/ 279965 h 2800874"/>
              <a:gd name="connsiteX2" fmla="*/ 3676599 w 5184557"/>
              <a:gd name="connsiteY2" fmla="*/ 129514 h 2800874"/>
              <a:gd name="connsiteX3" fmla="*/ 5184557 w 5184557"/>
              <a:gd name="connsiteY3" fmla="*/ 1862063 h 2800874"/>
              <a:gd name="connsiteX4" fmla="*/ 2585736 w 5184557"/>
              <a:gd name="connsiteY4" fmla="*/ 2712295 h 2800874"/>
              <a:gd name="connsiteX5" fmla="*/ 596515 w 5184557"/>
              <a:gd name="connsiteY5" fmla="*/ 2567915 h 2800874"/>
              <a:gd name="connsiteX6" fmla="*/ 2957 w 5184557"/>
              <a:gd name="connsiteY6" fmla="*/ 1043916 h 2800874"/>
              <a:gd name="connsiteX0" fmla="*/ 1993 w 5183593"/>
              <a:gd name="connsiteY0" fmla="*/ 1098247 h 2855205"/>
              <a:gd name="connsiteX1" fmla="*/ 759704 w 5183593"/>
              <a:gd name="connsiteY1" fmla="*/ 205960 h 2855205"/>
              <a:gd name="connsiteX2" fmla="*/ 3675635 w 5183593"/>
              <a:gd name="connsiteY2" fmla="*/ 183845 h 2855205"/>
              <a:gd name="connsiteX3" fmla="*/ 5183593 w 5183593"/>
              <a:gd name="connsiteY3" fmla="*/ 1916394 h 2855205"/>
              <a:gd name="connsiteX4" fmla="*/ 2584772 w 5183593"/>
              <a:gd name="connsiteY4" fmla="*/ 2766626 h 2855205"/>
              <a:gd name="connsiteX5" fmla="*/ 595551 w 5183593"/>
              <a:gd name="connsiteY5" fmla="*/ 2622246 h 2855205"/>
              <a:gd name="connsiteX6" fmla="*/ 1993 w 5183593"/>
              <a:gd name="connsiteY6" fmla="*/ 1098247 h 2855205"/>
              <a:gd name="connsiteX0" fmla="*/ 1993 w 5183593"/>
              <a:gd name="connsiteY0" fmla="*/ 1024397 h 2781355"/>
              <a:gd name="connsiteX1" fmla="*/ 759704 w 5183593"/>
              <a:gd name="connsiteY1" fmla="*/ 132110 h 2781355"/>
              <a:gd name="connsiteX2" fmla="*/ 3675635 w 5183593"/>
              <a:gd name="connsiteY2" fmla="*/ 109995 h 2781355"/>
              <a:gd name="connsiteX3" fmla="*/ 5183593 w 5183593"/>
              <a:gd name="connsiteY3" fmla="*/ 1842544 h 2781355"/>
              <a:gd name="connsiteX4" fmla="*/ 2584772 w 5183593"/>
              <a:gd name="connsiteY4" fmla="*/ 2692776 h 2781355"/>
              <a:gd name="connsiteX5" fmla="*/ 595551 w 5183593"/>
              <a:gd name="connsiteY5" fmla="*/ 2548396 h 2781355"/>
              <a:gd name="connsiteX6" fmla="*/ 1993 w 5183593"/>
              <a:gd name="connsiteY6" fmla="*/ 1024397 h 2781355"/>
              <a:gd name="connsiteX0" fmla="*/ 1993 w 5183593"/>
              <a:gd name="connsiteY0" fmla="*/ 1024397 h 2884941"/>
              <a:gd name="connsiteX1" fmla="*/ 759704 w 5183593"/>
              <a:gd name="connsiteY1" fmla="*/ 132110 h 2884941"/>
              <a:gd name="connsiteX2" fmla="*/ 3675635 w 5183593"/>
              <a:gd name="connsiteY2" fmla="*/ 109995 h 2884941"/>
              <a:gd name="connsiteX3" fmla="*/ 5183593 w 5183593"/>
              <a:gd name="connsiteY3" fmla="*/ 1842544 h 2884941"/>
              <a:gd name="connsiteX4" fmla="*/ 2584772 w 5183593"/>
              <a:gd name="connsiteY4" fmla="*/ 2692776 h 2884941"/>
              <a:gd name="connsiteX5" fmla="*/ 595551 w 5183593"/>
              <a:gd name="connsiteY5" fmla="*/ 2548396 h 2884941"/>
              <a:gd name="connsiteX6" fmla="*/ 1993 w 5183593"/>
              <a:gd name="connsiteY6" fmla="*/ 1024397 h 2884941"/>
              <a:gd name="connsiteX0" fmla="*/ 1993 w 5183593"/>
              <a:gd name="connsiteY0" fmla="*/ 1024397 h 2797452"/>
              <a:gd name="connsiteX1" fmla="*/ 759704 w 5183593"/>
              <a:gd name="connsiteY1" fmla="*/ 132110 h 2797452"/>
              <a:gd name="connsiteX2" fmla="*/ 3675635 w 5183593"/>
              <a:gd name="connsiteY2" fmla="*/ 109995 h 2797452"/>
              <a:gd name="connsiteX3" fmla="*/ 5183593 w 5183593"/>
              <a:gd name="connsiteY3" fmla="*/ 1842544 h 2797452"/>
              <a:gd name="connsiteX4" fmla="*/ 2552687 w 5183593"/>
              <a:gd name="connsiteY4" fmla="*/ 2548397 h 2797452"/>
              <a:gd name="connsiteX5" fmla="*/ 595551 w 5183593"/>
              <a:gd name="connsiteY5" fmla="*/ 2548396 h 2797452"/>
              <a:gd name="connsiteX6" fmla="*/ 1993 w 5183593"/>
              <a:gd name="connsiteY6" fmla="*/ 1024397 h 2797452"/>
              <a:gd name="connsiteX0" fmla="*/ 1993 w 5183593"/>
              <a:gd name="connsiteY0" fmla="*/ 1024397 h 2723547"/>
              <a:gd name="connsiteX1" fmla="*/ 759704 w 5183593"/>
              <a:gd name="connsiteY1" fmla="*/ 132110 h 2723547"/>
              <a:gd name="connsiteX2" fmla="*/ 3675635 w 5183593"/>
              <a:gd name="connsiteY2" fmla="*/ 109995 h 2723547"/>
              <a:gd name="connsiteX3" fmla="*/ 5183593 w 5183593"/>
              <a:gd name="connsiteY3" fmla="*/ 1842544 h 2723547"/>
              <a:gd name="connsiteX4" fmla="*/ 2552687 w 5183593"/>
              <a:gd name="connsiteY4" fmla="*/ 2548397 h 2723547"/>
              <a:gd name="connsiteX5" fmla="*/ 595551 w 5183593"/>
              <a:gd name="connsiteY5" fmla="*/ 2548396 h 2723547"/>
              <a:gd name="connsiteX6" fmla="*/ 1993 w 5183593"/>
              <a:gd name="connsiteY6" fmla="*/ 1024397 h 2723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83593" h="2723547">
                <a:moveTo>
                  <a:pt x="1993" y="1024397"/>
                </a:moveTo>
                <a:cubicBezTo>
                  <a:pt x="29352" y="621683"/>
                  <a:pt x="396083" y="362047"/>
                  <a:pt x="759704" y="132110"/>
                </a:cubicBezTo>
                <a:cubicBezTo>
                  <a:pt x="1428125" y="190931"/>
                  <a:pt x="2938320" y="-175077"/>
                  <a:pt x="3675635" y="109995"/>
                </a:cubicBezTo>
                <a:cubicBezTo>
                  <a:pt x="4412950" y="395067"/>
                  <a:pt x="5183593" y="956563"/>
                  <a:pt x="5183593" y="1842544"/>
                </a:cubicBezTo>
                <a:cubicBezTo>
                  <a:pt x="5183593" y="2728525"/>
                  <a:pt x="3429655" y="2398671"/>
                  <a:pt x="2552687" y="2548397"/>
                </a:cubicBezTo>
                <a:cubicBezTo>
                  <a:pt x="1675719" y="2698123"/>
                  <a:pt x="959172" y="2853196"/>
                  <a:pt x="595551" y="2548396"/>
                </a:cubicBezTo>
                <a:cubicBezTo>
                  <a:pt x="231930" y="2243596"/>
                  <a:pt x="-25366" y="1427111"/>
                  <a:pt x="1993" y="1024397"/>
                </a:cubicBezTo>
                <a:close/>
              </a:path>
            </a:pathLst>
          </a:custGeom>
          <a:solidFill>
            <a:srgbClr val="FFFFFF">
              <a:alpha val="8431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endParaRPr lang="en-GB" sz="1800" b="0" i="0" dirty="0">
              <a:solidFill>
                <a:srgbClr val="242424"/>
              </a:solidFill>
              <a:effectLst/>
              <a:highlight>
                <a:srgbClr val="FFFFFF"/>
              </a:highlight>
              <a:latin typeface="Aptos" panose="020B0004020202020204" pitchFamily="34" charset="0"/>
            </a:endParaRPr>
          </a:p>
        </p:txBody>
      </p:sp>
    </p:spTree>
    <p:extLst>
      <p:ext uri="{BB962C8B-B14F-4D97-AF65-F5344CB8AC3E}">
        <p14:creationId xmlns:p14="http://schemas.microsoft.com/office/powerpoint/2010/main" val="1002809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3D9C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7FDB8B-8342-7023-3996-106A30BF8CE1}"/>
              </a:ext>
            </a:extLst>
          </p:cNvPr>
          <p:cNvSpPr>
            <a:spLocks noGrp="1"/>
          </p:cNvSpPr>
          <p:nvPr>
            <p:ph type="title"/>
          </p:nvPr>
        </p:nvSpPr>
        <p:spPr>
          <a:xfrm>
            <a:off x="515938" y="681037"/>
            <a:ext cx="7639665" cy="1337853"/>
          </a:xfrm>
        </p:spPr>
        <p:txBody>
          <a:bodyPr>
            <a:normAutofit/>
          </a:bodyPr>
          <a:lstStyle/>
          <a:p>
            <a:r>
              <a:rPr lang="en-GB" sz="4000" b="1" dirty="0">
                <a:latin typeface="Proxima Nova Rg" panose="02000506030000020004" pitchFamily="2" charset="0"/>
              </a:rPr>
              <a:t>How we feel about mental health and wellbeing</a:t>
            </a:r>
          </a:p>
        </p:txBody>
      </p:sp>
      <p:sp>
        <p:nvSpPr>
          <p:cNvPr id="3" name="Content Placeholder 2">
            <a:extLst>
              <a:ext uri="{FF2B5EF4-FFF2-40B4-BE49-F238E27FC236}">
                <a16:creationId xmlns:a16="http://schemas.microsoft.com/office/drawing/2014/main" id="{EB480284-7ED3-A59B-1CDC-26C9EBD7D5B8}"/>
              </a:ext>
            </a:extLst>
          </p:cNvPr>
          <p:cNvSpPr>
            <a:spLocks noGrp="1"/>
          </p:cNvSpPr>
          <p:nvPr>
            <p:ph idx="1"/>
          </p:nvPr>
        </p:nvSpPr>
        <p:spPr>
          <a:xfrm>
            <a:off x="515938" y="2469456"/>
            <a:ext cx="5611762" cy="2795267"/>
          </a:xfrm>
        </p:spPr>
        <p:txBody>
          <a:bodyPr vert="horz" lIns="91440" tIns="45720" rIns="91440" bIns="45720" rtlCol="0" anchor="t">
            <a:normAutofit/>
          </a:bodyPr>
          <a:lstStyle/>
          <a:p>
            <a:pPr marL="0" indent="0">
              <a:buNone/>
            </a:pPr>
            <a:r>
              <a:rPr lang="en-GB" sz="2400" dirty="0">
                <a:latin typeface="Proxima Nova Rg" panose="02000506030000020004" pitchFamily="2" charset="0"/>
              </a:rPr>
              <a:t>The topic of mental health and wellbeing has been thought about in different ways during different times in history.</a:t>
            </a:r>
            <a:endParaRPr lang="en-US" sz="2400" dirty="0">
              <a:latin typeface="Proxima Nova Rg" panose="02000506030000020004" pitchFamily="2" charset="0"/>
            </a:endParaRPr>
          </a:p>
          <a:p>
            <a:pPr marL="0" indent="0">
              <a:buNone/>
            </a:pPr>
            <a:endParaRPr lang="en-GB" sz="2400" dirty="0">
              <a:latin typeface="Proxima Nova Rg" panose="02000506030000020004" pitchFamily="2" charset="0"/>
            </a:endParaRPr>
          </a:p>
          <a:p>
            <a:pPr marL="0" indent="0">
              <a:buNone/>
            </a:pPr>
            <a:r>
              <a:rPr lang="en-GB" sz="2400" dirty="0">
                <a:latin typeface="Proxima Nova Rg" panose="02000506030000020004" pitchFamily="2" charset="0"/>
              </a:rPr>
              <a:t>The topic may also receive different responses among different cultures or groups of people in society.</a:t>
            </a:r>
          </a:p>
        </p:txBody>
      </p:sp>
      <p:sp>
        <p:nvSpPr>
          <p:cNvPr id="4" name="TextBox 3">
            <a:extLst>
              <a:ext uri="{FF2B5EF4-FFF2-40B4-BE49-F238E27FC236}">
                <a16:creationId xmlns:a16="http://schemas.microsoft.com/office/drawing/2014/main" id="{50F77C27-E503-8F17-E19E-0601A0E82A67}"/>
              </a:ext>
            </a:extLst>
          </p:cNvPr>
          <p:cNvSpPr txBox="1"/>
          <p:nvPr/>
        </p:nvSpPr>
        <p:spPr>
          <a:xfrm>
            <a:off x="515938" y="5507612"/>
            <a:ext cx="10747807"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dirty="0">
                <a:solidFill>
                  <a:srgbClr val="597045"/>
                </a:solidFill>
                <a:latin typeface="Proxima Nova Rg" panose="02000506030000020004" pitchFamily="2" charset="0"/>
              </a:rPr>
              <a:t>Can you think of any examples that might link to the way people feel about mental health and wellbeing?</a:t>
            </a:r>
            <a:endParaRPr lang="en-GB" sz="1600" b="1" dirty="0">
              <a:solidFill>
                <a:srgbClr val="597045"/>
              </a:solidFill>
              <a:latin typeface="Proxima Nova Rg" panose="02000506030000020004" pitchFamily="2" charset="0"/>
            </a:endParaRPr>
          </a:p>
        </p:txBody>
      </p:sp>
      <p:sp>
        <p:nvSpPr>
          <p:cNvPr id="5" name="Rectangle 4">
            <a:extLst>
              <a:ext uri="{FF2B5EF4-FFF2-40B4-BE49-F238E27FC236}">
                <a16:creationId xmlns:a16="http://schemas.microsoft.com/office/drawing/2014/main" id="{D7EEA1DA-F7E4-5292-2967-D6B17CA51CDA}"/>
              </a:ext>
            </a:extLst>
          </p:cNvPr>
          <p:cNvSpPr/>
          <p:nvPr/>
        </p:nvSpPr>
        <p:spPr>
          <a:xfrm>
            <a:off x="637955" y="1878424"/>
            <a:ext cx="1231839" cy="92598"/>
          </a:xfrm>
          <a:prstGeom prst="rect">
            <a:avLst/>
          </a:prstGeom>
          <a:solidFill>
            <a:srgbClr val="EB8A5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group of people standing together&#10;&#10;Description automatically generated">
            <a:extLst>
              <a:ext uri="{FF2B5EF4-FFF2-40B4-BE49-F238E27FC236}">
                <a16:creationId xmlns:a16="http://schemas.microsoft.com/office/drawing/2014/main" id="{3358225B-FBD2-262F-63C6-78326F9C73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4552" y="1615228"/>
            <a:ext cx="5396345" cy="3627543"/>
          </a:xfrm>
          <a:prstGeom prst="rect">
            <a:avLst/>
          </a:prstGeom>
        </p:spPr>
      </p:pic>
    </p:spTree>
    <p:extLst>
      <p:ext uri="{BB962C8B-B14F-4D97-AF65-F5344CB8AC3E}">
        <p14:creationId xmlns:p14="http://schemas.microsoft.com/office/powerpoint/2010/main" val="1850328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3D9C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9E18D-83A9-338C-7C13-B9C36A5DB3F7}"/>
              </a:ext>
            </a:extLst>
          </p:cNvPr>
          <p:cNvSpPr>
            <a:spLocks noGrp="1"/>
          </p:cNvSpPr>
          <p:nvPr>
            <p:ph type="title"/>
          </p:nvPr>
        </p:nvSpPr>
        <p:spPr>
          <a:xfrm>
            <a:off x="515938" y="681037"/>
            <a:ext cx="10515600" cy="679306"/>
          </a:xfrm>
        </p:spPr>
        <p:txBody>
          <a:bodyPr>
            <a:normAutofit/>
          </a:bodyPr>
          <a:lstStyle/>
          <a:p>
            <a:r>
              <a:rPr lang="en-GB" sz="4000" b="1" dirty="0">
                <a:latin typeface="Proxima Nova Rg" panose="02000506030000020004" pitchFamily="2" charset="0"/>
              </a:rPr>
              <a:t>Your personal views</a:t>
            </a:r>
          </a:p>
        </p:txBody>
      </p:sp>
      <p:sp>
        <p:nvSpPr>
          <p:cNvPr id="3" name="Content Placeholder 2">
            <a:extLst>
              <a:ext uri="{FF2B5EF4-FFF2-40B4-BE49-F238E27FC236}">
                <a16:creationId xmlns:a16="http://schemas.microsoft.com/office/drawing/2014/main" id="{78BF83AB-B23E-1A82-6F6A-B8078211824D}"/>
              </a:ext>
            </a:extLst>
          </p:cNvPr>
          <p:cNvSpPr>
            <a:spLocks noGrp="1"/>
          </p:cNvSpPr>
          <p:nvPr>
            <p:ph idx="1"/>
          </p:nvPr>
        </p:nvSpPr>
        <p:spPr>
          <a:xfrm>
            <a:off x="515938" y="2004621"/>
            <a:ext cx="5732462" cy="2921483"/>
          </a:xfrm>
        </p:spPr>
        <p:txBody>
          <a:bodyPr vert="horz" lIns="91440" tIns="45720" rIns="91440" bIns="45720" rtlCol="0" anchor="t">
            <a:normAutofit/>
          </a:bodyPr>
          <a:lstStyle/>
          <a:p>
            <a:pPr marL="0" indent="0">
              <a:buNone/>
            </a:pPr>
            <a:r>
              <a:rPr lang="en-GB" sz="2400" dirty="0">
                <a:latin typeface="Proxima Nova Rg" panose="02000506030000020004" pitchFamily="2" charset="0"/>
              </a:rPr>
              <a:t>We're going to complete a questionnaire about our own personal views on mental health and wellbeing.</a:t>
            </a:r>
          </a:p>
          <a:p>
            <a:pPr marL="0" indent="0">
              <a:buNone/>
            </a:pPr>
            <a:endParaRPr lang="en-GB" sz="2400" dirty="0">
              <a:latin typeface="Proxima Nova Rg" panose="02000506030000020004" pitchFamily="2" charset="0"/>
            </a:endParaRPr>
          </a:p>
          <a:p>
            <a:pPr marL="0" indent="0">
              <a:buNone/>
            </a:pPr>
            <a:r>
              <a:rPr lang="en-GB" sz="2400" dirty="0">
                <a:latin typeface="Proxima Nova Rg" panose="02000506030000020004" pitchFamily="2" charset="0"/>
              </a:rPr>
              <a:t>Your responses won't be shared with anyone, but it will help you reflect on your own attitudes towards this topic.</a:t>
            </a:r>
          </a:p>
        </p:txBody>
      </p:sp>
      <p:sp>
        <p:nvSpPr>
          <p:cNvPr id="5" name="Rectangle 4">
            <a:extLst>
              <a:ext uri="{FF2B5EF4-FFF2-40B4-BE49-F238E27FC236}">
                <a16:creationId xmlns:a16="http://schemas.microsoft.com/office/drawing/2014/main" id="{8F127851-CD05-012C-BD42-3CA893C8F07B}"/>
              </a:ext>
            </a:extLst>
          </p:cNvPr>
          <p:cNvSpPr/>
          <p:nvPr/>
        </p:nvSpPr>
        <p:spPr>
          <a:xfrm>
            <a:off x="637955" y="1296530"/>
            <a:ext cx="1231839" cy="92598"/>
          </a:xfrm>
          <a:prstGeom prst="rect">
            <a:avLst/>
          </a:prstGeom>
          <a:solidFill>
            <a:srgbClr val="EB8A5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checklist with black text&#10;&#10;Description automatically generated with medium confidence">
            <a:extLst>
              <a:ext uri="{FF2B5EF4-FFF2-40B4-BE49-F238E27FC236}">
                <a16:creationId xmlns:a16="http://schemas.microsoft.com/office/drawing/2014/main" id="{C8BA97A4-0795-7A91-AD9F-ED595ADB802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23665">
            <a:off x="7149921" y="555023"/>
            <a:ext cx="4113185" cy="5820675"/>
          </a:xfrm>
          <a:prstGeom prst="rect">
            <a:avLst/>
          </a:prstGeom>
          <a:effectLst>
            <a:outerShdw blurRad="341283" dist="38100" dir="2700000" algn="tl" rotWithShape="0">
              <a:prstClr val="black">
                <a:alpha val="47000"/>
              </a:prstClr>
            </a:outerShdw>
          </a:effectLst>
        </p:spPr>
      </p:pic>
    </p:spTree>
    <p:extLst>
      <p:ext uri="{BB962C8B-B14F-4D97-AF65-F5344CB8AC3E}">
        <p14:creationId xmlns:p14="http://schemas.microsoft.com/office/powerpoint/2010/main" val="13288636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3D9C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21799-FA08-83F7-3F40-A238A4C65070}"/>
              </a:ext>
            </a:extLst>
          </p:cNvPr>
          <p:cNvSpPr>
            <a:spLocks noGrp="1"/>
          </p:cNvSpPr>
          <p:nvPr>
            <p:ph type="title"/>
          </p:nvPr>
        </p:nvSpPr>
        <p:spPr>
          <a:xfrm>
            <a:off x="515938" y="692150"/>
            <a:ext cx="5372244" cy="739108"/>
          </a:xfrm>
        </p:spPr>
        <p:txBody>
          <a:bodyPr>
            <a:normAutofit/>
          </a:bodyPr>
          <a:lstStyle/>
          <a:p>
            <a:r>
              <a:rPr lang="en-GB" sz="4000" b="1" dirty="0">
                <a:latin typeface="Proxima Nova Rg" panose="02000506030000020004" pitchFamily="2" charset="0"/>
              </a:rPr>
              <a:t>A growing awareness</a:t>
            </a:r>
          </a:p>
        </p:txBody>
      </p:sp>
      <p:sp>
        <p:nvSpPr>
          <p:cNvPr id="3" name="Content Placeholder 2">
            <a:extLst>
              <a:ext uri="{FF2B5EF4-FFF2-40B4-BE49-F238E27FC236}">
                <a16:creationId xmlns:a16="http://schemas.microsoft.com/office/drawing/2014/main" id="{822629F8-1CFB-695D-B029-C106C57367E1}"/>
              </a:ext>
            </a:extLst>
          </p:cNvPr>
          <p:cNvSpPr>
            <a:spLocks noGrp="1"/>
          </p:cNvSpPr>
          <p:nvPr>
            <p:ph idx="1"/>
          </p:nvPr>
        </p:nvSpPr>
        <p:spPr>
          <a:xfrm>
            <a:off x="515938" y="1925961"/>
            <a:ext cx="11218862" cy="646510"/>
          </a:xfrm>
        </p:spPr>
        <p:txBody>
          <a:bodyPr vert="horz" lIns="91440" tIns="45720" rIns="91440" bIns="45720" rtlCol="0" anchor="t">
            <a:normAutofit/>
          </a:bodyPr>
          <a:lstStyle/>
          <a:p>
            <a:pPr marL="0" indent="0">
              <a:buNone/>
            </a:pPr>
            <a:r>
              <a:rPr lang="en-GB" sz="2400" dirty="0">
                <a:latin typeface="Proxima Nova Rg" panose="02000506030000020004" pitchFamily="2" charset="0"/>
              </a:rPr>
              <a:t>Let's discuss:</a:t>
            </a:r>
            <a:endParaRPr lang="en-US" sz="2400" dirty="0">
              <a:latin typeface="Proxima Nova Rg" panose="02000506030000020004" pitchFamily="2" charset="0"/>
            </a:endParaRPr>
          </a:p>
        </p:txBody>
      </p:sp>
      <p:sp>
        <p:nvSpPr>
          <p:cNvPr id="4" name="Rectangle 3">
            <a:extLst>
              <a:ext uri="{FF2B5EF4-FFF2-40B4-BE49-F238E27FC236}">
                <a16:creationId xmlns:a16="http://schemas.microsoft.com/office/drawing/2014/main" id="{AE325191-9B9A-DB8F-4641-75E2F7027D8D}"/>
              </a:ext>
            </a:extLst>
          </p:cNvPr>
          <p:cNvSpPr/>
          <p:nvPr/>
        </p:nvSpPr>
        <p:spPr>
          <a:xfrm>
            <a:off x="637955" y="1407370"/>
            <a:ext cx="1231839" cy="92598"/>
          </a:xfrm>
          <a:prstGeom prst="rect">
            <a:avLst/>
          </a:prstGeom>
          <a:solidFill>
            <a:srgbClr val="EB8A5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F34CA419-3226-89B0-B28A-25645DB2120E}"/>
              </a:ext>
            </a:extLst>
          </p:cNvPr>
          <p:cNvGrpSpPr/>
          <p:nvPr/>
        </p:nvGrpSpPr>
        <p:grpSpPr>
          <a:xfrm>
            <a:off x="516584" y="2537521"/>
            <a:ext cx="11159478" cy="833613"/>
            <a:chOff x="516584" y="2426681"/>
            <a:chExt cx="11159478" cy="833613"/>
          </a:xfrm>
        </p:grpSpPr>
        <p:sp>
          <p:nvSpPr>
            <p:cNvPr id="6" name="Content Placeholder 2">
              <a:extLst>
                <a:ext uri="{FF2B5EF4-FFF2-40B4-BE49-F238E27FC236}">
                  <a16:creationId xmlns:a16="http://schemas.microsoft.com/office/drawing/2014/main" id="{19E380E5-A011-AF1D-F229-8E49D08EF9D4}"/>
                </a:ext>
              </a:extLst>
            </p:cNvPr>
            <p:cNvSpPr txBox="1">
              <a:spLocks/>
            </p:cNvSpPr>
            <p:nvPr/>
          </p:nvSpPr>
          <p:spPr>
            <a:xfrm>
              <a:off x="945429" y="2426681"/>
              <a:ext cx="10730633" cy="83361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b="1" dirty="0">
                  <a:latin typeface="Proxima Nova Rg" panose="02000506030000020004" pitchFamily="2" charset="0"/>
                </a:rPr>
                <a:t>Do you feel that mental health and wellbeing is considered by society to be as important as physical health and wellbeing?</a:t>
              </a:r>
              <a:endParaRPr lang="en-GB" sz="2400" dirty="0">
                <a:latin typeface="Proxima Nova Rg" panose="02000506030000020004" pitchFamily="2" charset="0"/>
              </a:endParaRPr>
            </a:p>
          </p:txBody>
        </p:sp>
        <p:pic>
          <p:nvPicPr>
            <p:cNvPr id="8" name="Picture 7" descr="A close up of a circle&#10;&#10;Description automatically generated">
              <a:extLst>
                <a:ext uri="{FF2B5EF4-FFF2-40B4-BE49-F238E27FC236}">
                  <a16:creationId xmlns:a16="http://schemas.microsoft.com/office/drawing/2014/main" id="{153CE488-CDD6-9FF4-2CAB-1970F3B1D81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6584" y="2426681"/>
              <a:ext cx="375522" cy="382607"/>
            </a:xfrm>
            <a:prstGeom prst="rect">
              <a:avLst/>
            </a:prstGeom>
          </p:spPr>
        </p:pic>
      </p:grpSp>
      <p:grpSp>
        <p:nvGrpSpPr>
          <p:cNvPr id="14" name="Group 13">
            <a:extLst>
              <a:ext uri="{FF2B5EF4-FFF2-40B4-BE49-F238E27FC236}">
                <a16:creationId xmlns:a16="http://schemas.microsoft.com/office/drawing/2014/main" id="{5F03BFF5-A9B8-10F6-E644-D6C351771C87}"/>
              </a:ext>
            </a:extLst>
          </p:cNvPr>
          <p:cNvGrpSpPr/>
          <p:nvPr/>
        </p:nvGrpSpPr>
        <p:grpSpPr>
          <a:xfrm>
            <a:off x="515938" y="3871854"/>
            <a:ext cx="11159478" cy="486513"/>
            <a:chOff x="516584" y="3517451"/>
            <a:chExt cx="11159478" cy="486513"/>
          </a:xfrm>
        </p:grpSpPr>
        <p:sp>
          <p:nvSpPr>
            <p:cNvPr id="9" name="Content Placeholder 2">
              <a:extLst>
                <a:ext uri="{FF2B5EF4-FFF2-40B4-BE49-F238E27FC236}">
                  <a16:creationId xmlns:a16="http://schemas.microsoft.com/office/drawing/2014/main" id="{186CBA58-BD17-7685-7E27-DC39673FFF34}"/>
                </a:ext>
              </a:extLst>
            </p:cNvPr>
            <p:cNvSpPr txBox="1">
              <a:spLocks/>
            </p:cNvSpPr>
            <p:nvPr/>
          </p:nvSpPr>
          <p:spPr>
            <a:xfrm>
              <a:off x="945429" y="3517451"/>
              <a:ext cx="10730633" cy="48651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b="1" dirty="0">
                  <a:latin typeface="Proxima Nova Rg" panose="02000506030000020004" pitchFamily="2" charset="0"/>
                </a:rPr>
                <a:t>Do you think people today are more aware of mental health challenges?</a:t>
              </a:r>
            </a:p>
          </p:txBody>
        </p:sp>
        <p:pic>
          <p:nvPicPr>
            <p:cNvPr id="10" name="Picture 9" descr="A close up of a circle&#10;&#10;Description automatically generated">
              <a:extLst>
                <a:ext uri="{FF2B5EF4-FFF2-40B4-BE49-F238E27FC236}">
                  <a16:creationId xmlns:a16="http://schemas.microsoft.com/office/drawing/2014/main" id="{11A27B8F-D0E4-2172-F8E9-75480EAE53D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6584" y="3517451"/>
              <a:ext cx="375522" cy="382607"/>
            </a:xfrm>
            <a:prstGeom prst="rect">
              <a:avLst/>
            </a:prstGeom>
          </p:spPr>
        </p:pic>
      </p:grpSp>
      <p:grpSp>
        <p:nvGrpSpPr>
          <p:cNvPr id="15" name="Group 14">
            <a:extLst>
              <a:ext uri="{FF2B5EF4-FFF2-40B4-BE49-F238E27FC236}">
                <a16:creationId xmlns:a16="http://schemas.microsoft.com/office/drawing/2014/main" id="{936E6B05-FA8D-5A28-A5BF-CCE31D5727A7}"/>
              </a:ext>
            </a:extLst>
          </p:cNvPr>
          <p:cNvGrpSpPr/>
          <p:nvPr/>
        </p:nvGrpSpPr>
        <p:grpSpPr>
          <a:xfrm>
            <a:off x="575322" y="4859087"/>
            <a:ext cx="11159478" cy="833613"/>
            <a:chOff x="546276" y="4287226"/>
            <a:chExt cx="11159478" cy="833613"/>
          </a:xfrm>
        </p:grpSpPr>
        <p:sp>
          <p:nvSpPr>
            <p:cNvPr id="11" name="Content Placeholder 2">
              <a:extLst>
                <a:ext uri="{FF2B5EF4-FFF2-40B4-BE49-F238E27FC236}">
                  <a16:creationId xmlns:a16="http://schemas.microsoft.com/office/drawing/2014/main" id="{EF2EC4BC-48B1-C637-0AFB-32BCCE8A9437}"/>
                </a:ext>
              </a:extLst>
            </p:cNvPr>
            <p:cNvSpPr txBox="1">
              <a:spLocks/>
            </p:cNvSpPr>
            <p:nvPr/>
          </p:nvSpPr>
          <p:spPr>
            <a:xfrm>
              <a:off x="975121" y="4287226"/>
              <a:ext cx="10730633" cy="83361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b="1" dirty="0">
                  <a:latin typeface="Proxima Nova Rg" panose="02000506030000020004" pitchFamily="2" charset="0"/>
                </a:rPr>
                <a:t>Do you think people today are more tolerant and supportive of people with mental health difficulties?</a:t>
              </a:r>
            </a:p>
          </p:txBody>
        </p:sp>
        <p:pic>
          <p:nvPicPr>
            <p:cNvPr id="12" name="Picture 11" descr="A close up of a circle&#10;&#10;Description automatically generated">
              <a:extLst>
                <a:ext uri="{FF2B5EF4-FFF2-40B4-BE49-F238E27FC236}">
                  <a16:creationId xmlns:a16="http://schemas.microsoft.com/office/drawing/2014/main" id="{976F5829-29D5-8024-19BC-286D166D7D2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276" y="4287227"/>
              <a:ext cx="375522" cy="382607"/>
            </a:xfrm>
            <a:prstGeom prst="rect">
              <a:avLst/>
            </a:prstGeom>
          </p:spPr>
        </p:pic>
      </p:grpSp>
      <p:pic>
        <p:nvPicPr>
          <p:cNvPr id="17" name="Picture 16" descr="A blue triangle with black background&#10;&#10;Description automatically generated">
            <a:extLst>
              <a:ext uri="{FF2B5EF4-FFF2-40B4-BE49-F238E27FC236}">
                <a16:creationId xmlns:a16="http://schemas.microsoft.com/office/drawing/2014/main" id="{1C87179B-ED74-14E0-9F1F-811C56DC72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17577" y="-111455"/>
            <a:ext cx="2247900" cy="1270000"/>
          </a:xfrm>
          <a:prstGeom prst="rect">
            <a:avLst/>
          </a:prstGeom>
        </p:spPr>
      </p:pic>
      <p:pic>
        <p:nvPicPr>
          <p:cNvPr id="19" name="Picture 18" descr="A purple triangle on a black background&#10;&#10;Description automatically generated">
            <a:extLst>
              <a:ext uri="{FF2B5EF4-FFF2-40B4-BE49-F238E27FC236}">
                <a16:creationId xmlns:a16="http://schemas.microsoft.com/office/drawing/2014/main" id="{9401B152-0A45-368B-4291-DF9B36BDCF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796645" y="-63214"/>
            <a:ext cx="1220932" cy="689792"/>
          </a:xfrm>
          <a:prstGeom prst="rect">
            <a:avLst/>
          </a:prstGeom>
        </p:spPr>
      </p:pic>
    </p:spTree>
    <p:extLst>
      <p:ext uri="{BB962C8B-B14F-4D97-AF65-F5344CB8AC3E}">
        <p14:creationId xmlns:p14="http://schemas.microsoft.com/office/powerpoint/2010/main" val="586656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p:tgtEl>
                                          <p:spTgt spid="13"/>
                                        </p:tgtEl>
                                        <p:attrNameLst>
                                          <p:attrName>ppt_y</p:attrName>
                                        </p:attrNameLst>
                                      </p:cBhvr>
                                      <p:tavLst>
                                        <p:tav tm="0">
                                          <p:val>
                                            <p:strVal val="#ppt_y+#ppt_h*1.125000"/>
                                          </p:val>
                                        </p:tav>
                                        <p:tav tm="100000">
                                          <p:val>
                                            <p:strVal val="#ppt_y"/>
                                          </p:val>
                                        </p:tav>
                                      </p:tavLst>
                                    </p:anim>
                                    <p:animEffect transition="in" filter="wipe(up)">
                                      <p:cBhvr>
                                        <p:cTn id="8" dur="500"/>
                                        <p:tgtEl>
                                          <p:spTgt spid="13"/>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p:tgtEl>
                                          <p:spTgt spid="14"/>
                                        </p:tgtEl>
                                        <p:attrNameLst>
                                          <p:attrName>ppt_y</p:attrName>
                                        </p:attrNameLst>
                                      </p:cBhvr>
                                      <p:tavLst>
                                        <p:tav tm="0">
                                          <p:val>
                                            <p:strVal val="#ppt_y+#ppt_h*1.125000"/>
                                          </p:val>
                                        </p:tav>
                                        <p:tav tm="100000">
                                          <p:val>
                                            <p:strVal val="#ppt_y"/>
                                          </p:val>
                                        </p:tav>
                                      </p:tavLst>
                                    </p:anim>
                                    <p:animEffect transition="in" filter="wipe(up)">
                                      <p:cBhvr>
                                        <p:cTn id="14" dur="500"/>
                                        <p:tgtEl>
                                          <p:spTgt spid="14"/>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p:tgtEl>
                                          <p:spTgt spid="15"/>
                                        </p:tgtEl>
                                        <p:attrNameLst>
                                          <p:attrName>ppt_y</p:attrName>
                                        </p:attrNameLst>
                                      </p:cBhvr>
                                      <p:tavLst>
                                        <p:tav tm="0">
                                          <p:val>
                                            <p:strVal val="#ppt_y+#ppt_h*1.125000"/>
                                          </p:val>
                                        </p:tav>
                                        <p:tav tm="100000">
                                          <p:val>
                                            <p:strVal val="#ppt_y"/>
                                          </p:val>
                                        </p:tav>
                                      </p:tavLst>
                                    </p:anim>
                                    <p:animEffect transition="in" filter="wipe(up)">
                                      <p:cBhvr>
                                        <p:cTn id="2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3D9C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07DBBC-2266-D42C-3CE7-893B89DAE8EB}"/>
              </a:ext>
            </a:extLst>
          </p:cNvPr>
          <p:cNvSpPr>
            <a:spLocks noGrp="1"/>
          </p:cNvSpPr>
          <p:nvPr>
            <p:ph type="title"/>
          </p:nvPr>
        </p:nvSpPr>
        <p:spPr>
          <a:xfrm>
            <a:off x="515938" y="681037"/>
            <a:ext cx="10515600" cy="818931"/>
          </a:xfrm>
        </p:spPr>
        <p:txBody>
          <a:bodyPr>
            <a:normAutofit/>
          </a:bodyPr>
          <a:lstStyle/>
          <a:p>
            <a:r>
              <a:rPr lang="en-GB" sz="4000" b="1" dirty="0">
                <a:latin typeface="Proxima Nova Rg" panose="02000506030000020004" pitchFamily="2" charset="0"/>
              </a:rPr>
              <a:t>Stereotypes, stigma and discrimination</a:t>
            </a:r>
          </a:p>
        </p:txBody>
      </p:sp>
      <p:sp>
        <p:nvSpPr>
          <p:cNvPr id="4" name="Rectangle 3">
            <a:extLst>
              <a:ext uri="{FF2B5EF4-FFF2-40B4-BE49-F238E27FC236}">
                <a16:creationId xmlns:a16="http://schemas.microsoft.com/office/drawing/2014/main" id="{D6C1FF4F-CAC9-4906-E4F9-F1D15AFB369E}"/>
              </a:ext>
            </a:extLst>
          </p:cNvPr>
          <p:cNvSpPr/>
          <p:nvPr/>
        </p:nvSpPr>
        <p:spPr>
          <a:xfrm>
            <a:off x="637955" y="1407370"/>
            <a:ext cx="1231839" cy="92598"/>
          </a:xfrm>
          <a:prstGeom prst="rect">
            <a:avLst/>
          </a:prstGeom>
          <a:solidFill>
            <a:srgbClr val="EB8A5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D22462C9-0348-E884-297A-EC6C063BF72F}"/>
              </a:ext>
            </a:extLst>
          </p:cNvPr>
          <p:cNvSpPr/>
          <p:nvPr/>
        </p:nvSpPr>
        <p:spPr>
          <a:xfrm>
            <a:off x="515938" y="2226301"/>
            <a:ext cx="3498560" cy="4147027"/>
          </a:xfrm>
          <a:prstGeom prst="roundRect">
            <a:avLst>
              <a:gd name="adj" fmla="val 3216"/>
            </a:avLst>
          </a:prstGeom>
          <a:solidFill>
            <a:srgbClr val="F7B5DB"/>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a:extLst>
              <a:ext uri="{FF2B5EF4-FFF2-40B4-BE49-F238E27FC236}">
                <a16:creationId xmlns:a16="http://schemas.microsoft.com/office/drawing/2014/main" id="{D910FCD5-D4E5-8BB8-2900-8BC62AAB83B3}"/>
              </a:ext>
            </a:extLst>
          </p:cNvPr>
          <p:cNvSpPr/>
          <p:nvPr/>
        </p:nvSpPr>
        <p:spPr>
          <a:xfrm>
            <a:off x="4346720" y="2226301"/>
            <a:ext cx="3498560" cy="4147027"/>
          </a:xfrm>
          <a:prstGeom prst="roundRect">
            <a:avLst>
              <a:gd name="adj" fmla="val 3216"/>
            </a:avLst>
          </a:prstGeom>
          <a:solidFill>
            <a:srgbClr val="BFD6BD"/>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a:extLst>
              <a:ext uri="{FF2B5EF4-FFF2-40B4-BE49-F238E27FC236}">
                <a16:creationId xmlns:a16="http://schemas.microsoft.com/office/drawing/2014/main" id="{73286621-D852-16DA-D269-889BC551E5DD}"/>
              </a:ext>
            </a:extLst>
          </p:cNvPr>
          <p:cNvSpPr/>
          <p:nvPr/>
        </p:nvSpPr>
        <p:spPr>
          <a:xfrm>
            <a:off x="8177502" y="2226301"/>
            <a:ext cx="3498560" cy="4147027"/>
          </a:xfrm>
          <a:prstGeom prst="roundRect">
            <a:avLst>
              <a:gd name="adj" fmla="val 3216"/>
            </a:avLst>
          </a:prstGeom>
          <a:solidFill>
            <a:srgbClr val="C2E3FA"/>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15B726F7-642E-7248-88EE-C4B392852C29}"/>
              </a:ext>
            </a:extLst>
          </p:cNvPr>
          <p:cNvGrpSpPr/>
          <p:nvPr/>
        </p:nvGrpSpPr>
        <p:grpSpPr>
          <a:xfrm>
            <a:off x="852377" y="3793366"/>
            <a:ext cx="2825681" cy="1078332"/>
            <a:chOff x="852377" y="3793366"/>
            <a:chExt cx="2825681" cy="1078332"/>
          </a:xfrm>
        </p:grpSpPr>
        <p:sp>
          <p:nvSpPr>
            <p:cNvPr id="8" name="Title 1">
              <a:extLst>
                <a:ext uri="{FF2B5EF4-FFF2-40B4-BE49-F238E27FC236}">
                  <a16:creationId xmlns:a16="http://schemas.microsoft.com/office/drawing/2014/main" id="{6F069FD6-8E5C-184F-AB7E-5118C9B23180}"/>
                </a:ext>
              </a:extLst>
            </p:cNvPr>
            <p:cNvSpPr txBox="1">
              <a:spLocks/>
            </p:cNvSpPr>
            <p:nvPr/>
          </p:nvSpPr>
          <p:spPr>
            <a:xfrm>
              <a:off x="852377" y="3793366"/>
              <a:ext cx="2825681" cy="81893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3000" b="1" dirty="0">
                  <a:latin typeface="Proxima Nova Rg" panose="02000506030000020004" pitchFamily="2" charset="0"/>
                </a:rPr>
                <a:t>What is a stereotype?</a:t>
              </a:r>
            </a:p>
          </p:txBody>
        </p:sp>
        <p:sp>
          <p:nvSpPr>
            <p:cNvPr id="9" name="Title 1">
              <a:extLst>
                <a:ext uri="{FF2B5EF4-FFF2-40B4-BE49-F238E27FC236}">
                  <a16:creationId xmlns:a16="http://schemas.microsoft.com/office/drawing/2014/main" id="{B4A5D8D3-E9C2-7728-30CB-6AA634C7356E}"/>
                </a:ext>
              </a:extLst>
            </p:cNvPr>
            <p:cNvSpPr txBox="1">
              <a:spLocks/>
            </p:cNvSpPr>
            <p:nvPr/>
          </p:nvSpPr>
          <p:spPr>
            <a:xfrm>
              <a:off x="1518152" y="4612297"/>
              <a:ext cx="1494129" cy="2594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1050" dirty="0">
                  <a:latin typeface="Proxima Nova Rg" panose="02000506030000020004" pitchFamily="2" charset="0"/>
                </a:rPr>
                <a:t>(click to reveal)</a:t>
              </a:r>
            </a:p>
          </p:txBody>
        </p:sp>
      </p:grpSp>
      <p:grpSp>
        <p:nvGrpSpPr>
          <p:cNvPr id="20" name="Group 19">
            <a:extLst>
              <a:ext uri="{FF2B5EF4-FFF2-40B4-BE49-F238E27FC236}">
                <a16:creationId xmlns:a16="http://schemas.microsoft.com/office/drawing/2014/main" id="{976921F9-9214-1AC7-6F7B-A5311BB4ED2E}"/>
              </a:ext>
            </a:extLst>
          </p:cNvPr>
          <p:cNvGrpSpPr/>
          <p:nvPr/>
        </p:nvGrpSpPr>
        <p:grpSpPr>
          <a:xfrm>
            <a:off x="4692288" y="3793366"/>
            <a:ext cx="2825681" cy="1078332"/>
            <a:chOff x="4692288" y="3793366"/>
            <a:chExt cx="2825681" cy="1078332"/>
          </a:xfrm>
        </p:grpSpPr>
        <p:sp>
          <p:nvSpPr>
            <p:cNvPr id="10" name="Title 1">
              <a:extLst>
                <a:ext uri="{FF2B5EF4-FFF2-40B4-BE49-F238E27FC236}">
                  <a16:creationId xmlns:a16="http://schemas.microsoft.com/office/drawing/2014/main" id="{E1EE8525-224D-3692-0143-85D9F336D7BC}"/>
                </a:ext>
              </a:extLst>
            </p:cNvPr>
            <p:cNvSpPr txBox="1">
              <a:spLocks/>
            </p:cNvSpPr>
            <p:nvPr/>
          </p:nvSpPr>
          <p:spPr>
            <a:xfrm>
              <a:off x="4692288" y="3793366"/>
              <a:ext cx="2825681" cy="81893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3000" b="1" dirty="0">
                  <a:latin typeface="Proxima Nova Rg" panose="02000506030000020004" pitchFamily="2" charset="0"/>
                </a:rPr>
                <a:t>What is a stigma?</a:t>
              </a:r>
            </a:p>
          </p:txBody>
        </p:sp>
        <p:sp>
          <p:nvSpPr>
            <p:cNvPr id="11" name="Title 1">
              <a:extLst>
                <a:ext uri="{FF2B5EF4-FFF2-40B4-BE49-F238E27FC236}">
                  <a16:creationId xmlns:a16="http://schemas.microsoft.com/office/drawing/2014/main" id="{45C28FC7-22AA-7411-2795-D12C72D201F6}"/>
                </a:ext>
              </a:extLst>
            </p:cNvPr>
            <p:cNvSpPr txBox="1">
              <a:spLocks/>
            </p:cNvSpPr>
            <p:nvPr/>
          </p:nvSpPr>
          <p:spPr>
            <a:xfrm>
              <a:off x="5358063" y="4612297"/>
              <a:ext cx="1494129" cy="2594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1050" dirty="0">
                  <a:latin typeface="Proxima Nova Rg" panose="02000506030000020004" pitchFamily="2" charset="0"/>
                </a:rPr>
                <a:t>(click to reveal)</a:t>
              </a:r>
            </a:p>
          </p:txBody>
        </p:sp>
      </p:grpSp>
      <p:grpSp>
        <p:nvGrpSpPr>
          <p:cNvPr id="21" name="Group 20">
            <a:extLst>
              <a:ext uri="{FF2B5EF4-FFF2-40B4-BE49-F238E27FC236}">
                <a16:creationId xmlns:a16="http://schemas.microsoft.com/office/drawing/2014/main" id="{E10F38EB-B922-E81F-1624-DBF4D75DDA17}"/>
              </a:ext>
            </a:extLst>
          </p:cNvPr>
          <p:cNvGrpSpPr/>
          <p:nvPr/>
        </p:nvGrpSpPr>
        <p:grpSpPr>
          <a:xfrm>
            <a:off x="8529312" y="3793366"/>
            <a:ext cx="2825681" cy="1078332"/>
            <a:chOff x="8529312" y="3793366"/>
            <a:chExt cx="2825681" cy="1078332"/>
          </a:xfrm>
        </p:grpSpPr>
        <p:sp>
          <p:nvSpPr>
            <p:cNvPr id="12" name="Title 1">
              <a:extLst>
                <a:ext uri="{FF2B5EF4-FFF2-40B4-BE49-F238E27FC236}">
                  <a16:creationId xmlns:a16="http://schemas.microsoft.com/office/drawing/2014/main" id="{B3C596F8-1D69-3D91-781D-1F98D7D439B3}"/>
                </a:ext>
              </a:extLst>
            </p:cNvPr>
            <p:cNvSpPr txBox="1">
              <a:spLocks/>
            </p:cNvSpPr>
            <p:nvPr/>
          </p:nvSpPr>
          <p:spPr>
            <a:xfrm>
              <a:off x="8529312" y="3793366"/>
              <a:ext cx="2825681" cy="81893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3000" b="1" dirty="0">
                  <a:latin typeface="Proxima Nova Rg" panose="02000506030000020004" pitchFamily="2" charset="0"/>
                </a:rPr>
                <a:t>What is a discrimination?</a:t>
              </a:r>
            </a:p>
          </p:txBody>
        </p:sp>
        <p:sp>
          <p:nvSpPr>
            <p:cNvPr id="13" name="Title 1">
              <a:extLst>
                <a:ext uri="{FF2B5EF4-FFF2-40B4-BE49-F238E27FC236}">
                  <a16:creationId xmlns:a16="http://schemas.microsoft.com/office/drawing/2014/main" id="{60D961CE-0803-9C0B-64D3-BA7221AD5759}"/>
                </a:ext>
              </a:extLst>
            </p:cNvPr>
            <p:cNvSpPr txBox="1">
              <a:spLocks/>
            </p:cNvSpPr>
            <p:nvPr/>
          </p:nvSpPr>
          <p:spPr>
            <a:xfrm>
              <a:off x="9195087" y="4612297"/>
              <a:ext cx="1494129" cy="25940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1050" dirty="0">
                  <a:latin typeface="Proxima Nova Rg" panose="02000506030000020004" pitchFamily="2" charset="0"/>
                </a:rPr>
                <a:t>(click to reveal)</a:t>
              </a:r>
            </a:p>
          </p:txBody>
        </p:sp>
      </p:grpSp>
      <p:sp>
        <p:nvSpPr>
          <p:cNvPr id="14" name="Rounded Rectangle 13">
            <a:extLst>
              <a:ext uri="{FF2B5EF4-FFF2-40B4-BE49-F238E27FC236}">
                <a16:creationId xmlns:a16="http://schemas.microsoft.com/office/drawing/2014/main" id="{B8D24DD2-71D4-3BF4-FA8C-692065EF834A}"/>
              </a:ext>
            </a:extLst>
          </p:cNvPr>
          <p:cNvSpPr/>
          <p:nvPr/>
        </p:nvSpPr>
        <p:spPr>
          <a:xfrm>
            <a:off x="515273" y="2226299"/>
            <a:ext cx="3498560" cy="4147027"/>
          </a:xfrm>
          <a:prstGeom prst="roundRect">
            <a:avLst>
              <a:gd name="adj" fmla="val 3216"/>
            </a:avLst>
          </a:prstGeom>
          <a:solidFill>
            <a:srgbClr val="ED4AA8"/>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indent="0">
              <a:buNone/>
            </a:pPr>
            <a:r>
              <a:rPr lang="en-GB" sz="2000" b="1" dirty="0">
                <a:solidFill>
                  <a:schemeClr val="bg1"/>
                </a:solidFill>
                <a:latin typeface="Proxima Nova Rg" panose="02000506030000020004" pitchFamily="2" charset="0"/>
              </a:rPr>
              <a:t>A stereotype is a view held by many that isn't accurate. </a:t>
            </a:r>
          </a:p>
          <a:p>
            <a:pPr marL="0" indent="0">
              <a:buNone/>
            </a:pPr>
            <a:endParaRPr lang="en-GB" sz="2000" dirty="0">
              <a:solidFill>
                <a:schemeClr val="bg1"/>
              </a:solidFill>
              <a:latin typeface="Proxima Nova Rg" panose="02000506030000020004" pitchFamily="2" charset="0"/>
            </a:endParaRPr>
          </a:p>
          <a:p>
            <a:pPr marL="0" indent="0">
              <a:buNone/>
            </a:pPr>
            <a:r>
              <a:rPr lang="en-GB" sz="2000" dirty="0">
                <a:solidFill>
                  <a:schemeClr val="bg1"/>
                </a:solidFill>
                <a:latin typeface="Proxima Nova Rg" panose="02000506030000020004" pitchFamily="2" charset="0"/>
              </a:rPr>
              <a:t>Some people might believe that people with mental health difficulties are dangerous. Actually, people with mental health challenges are at a higher risk of being attacked or harming themselves than hurting other people.</a:t>
            </a:r>
          </a:p>
        </p:txBody>
      </p:sp>
      <p:sp>
        <p:nvSpPr>
          <p:cNvPr id="15" name="Rounded Rectangle 14">
            <a:extLst>
              <a:ext uri="{FF2B5EF4-FFF2-40B4-BE49-F238E27FC236}">
                <a16:creationId xmlns:a16="http://schemas.microsoft.com/office/drawing/2014/main" id="{54E3DBA0-C72C-082B-E10C-6311DD5A2CE9}"/>
              </a:ext>
            </a:extLst>
          </p:cNvPr>
          <p:cNvSpPr/>
          <p:nvPr/>
        </p:nvSpPr>
        <p:spPr>
          <a:xfrm>
            <a:off x="4342502" y="2226299"/>
            <a:ext cx="3498560" cy="4147027"/>
          </a:xfrm>
          <a:prstGeom prst="roundRect">
            <a:avLst>
              <a:gd name="adj" fmla="val 3216"/>
            </a:avLst>
          </a:prstGeom>
          <a:solidFill>
            <a:srgbClr val="6B8A54"/>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indent="0">
              <a:buNone/>
            </a:pPr>
            <a:r>
              <a:rPr lang="en-GB" sz="2000" b="1" dirty="0">
                <a:solidFill>
                  <a:schemeClr val="bg1"/>
                </a:solidFill>
                <a:latin typeface="Proxima Nova Rg" panose="02000506030000020004" pitchFamily="2" charset="0"/>
              </a:rPr>
              <a:t>Stigma is a mark of shame or disgrace. </a:t>
            </a:r>
          </a:p>
          <a:p>
            <a:pPr marL="0" indent="0">
              <a:buNone/>
            </a:pPr>
            <a:endParaRPr lang="en-GB" sz="2000" dirty="0">
              <a:solidFill>
                <a:schemeClr val="bg1"/>
              </a:solidFill>
              <a:latin typeface="Proxima Nova Rg" panose="02000506030000020004" pitchFamily="2" charset="0"/>
            </a:endParaRPr>
          </a:p>
          <a:p>
            <a:pPr marL="0" indent="0">
              <a:buNone/>
            </a:pPr>
            <a:r>
              <a:rPr lang="en-GB" sz="2000" dirty="0">
                <a:solidFill>
                  <a:schemeClr val="bg1"/>
                </a:solidFill>
                <a:latin typeface="Proxima Nova Rg" panose="02000506030000020004" pitchFamily="2" charset="0"/>
              </a:rPr>
              <a:t>Some people may feel ashamed of having a mental health condition. The stigma around mental health issues can prevent people from talking about their difficulties and seeking help.</a:t>
            </a:r>
          </a:p>
        </p:txBody>
      </p:sp>
      <p:sp>
        <p:nvSpPr>
          <p:cNvPr id="16" name="Rounded Rectangle 15">
            <a:extLst>
              <a:ext uri="{FF2B5EF4-FFF2-40B4-BE49-F238E27FC236}">
                <a16:creationId xmlns:a16="http://schemas.microsoft.com/office/drawing/2014/main" id="{80B0F4D3-CB7C-E818-9C76-679FCF6396B4}"/>
              </a:ext>
            </a:extLst>
          </p:cNvPr>
          <p:cNvSpPr/>
          <p:nvPr/>
        </p:nvSpPr>
        <p:spPr>
          <a:xfrm>
            <a:off x="8169066" y="2226299"/>
            <a:ext cx="3498560" cy="4147027"/>
          </a:xfrm>
          <a:prstGeom prst="roundRect">
            <a:avLst>
              <a:gd name="adj" fmla="val 3216"/>
            </a:avLst>
          </a:prstGeom>
          <a:solidFill>
            <a:srgbClr val="6BBAF5"/>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indent="0">
              <a:buNone/>
            </a:pPr>
            <a:r>
              <a:rPr lang="en-GB" sz="2000" b="1" dirty="0">
                <a:solidFill>
                  <a:schemeClr val="bg1"/>
                </a:solidFill>
                <a:latin typeface="Proxima Nova Rg" panose="02000506030000020004" pitchFamily="2" charset="0"/>
              </a:rPr>
              <a:t>Discrimination means treating people differently – in a way that is unfair or unequal. </a:t>
            </a:r>
          </a:p>
          <a:p>
            <a:pPr marL="0" indent="0">
              <a:buNone/>
            </a:pPr>
            <a:endParaRPr lang="en-GB" sz="2000" dirty="0">
              <a:solidFill>
                <a:schemeClr val="bg1"/>
              </a:solidFill>
              <a:latin typeface="Proxima Nova Rg" panose="02000506030000020004" pitchFamily="2" charset="0"/>
            </a:endParaRPr>
          </a:p>
          <a:p>
            <a:pPr marL="0" indent="0">
              <a:buNone/>
            </a:pPr>
            <a:r>
              <a:rPr lang="en-GB" sz="2000" dirty="0">
                <a:solidFill>
                  <a:schemeClr val="bg1"/>
                </a:solidFill>
                <a:latin typeface="Proxima Nova Rg" panose="02000506030000020004" pitchFamily="2" charset="0"/>
              </a:rPr>
              <a:t>People with mental health challenges may be seen as having less value and may be denied the same opportunities as those without mental health challenges.</a:t>
            </a:r>
          </a:p>
        </p:txBody>
      </p:sp>
    </p:spTree>
    <p:extLst>
      <p:ext uri="{BB962C8B-B14F-4D97-AF65-F5344CB8AC3E}">
        <p14:creationId xmlns:p14="http://schemas.microsoft.com/office/powerpoint/2010/main" val="166530797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9"/>
                    </p:tgtEl>
                  </p:cond>
                </p:stCondLst>
                <p:endSync evt="end" delay="0">
                  <p:rtn val="all"/>
                </p:endSync>
                <p:childTnLst>
                  <p:par>
                    <p:cTn id="3" fill="hold">
                      <p:stCondLst>
                        <p:cond delay="0"/>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nextCondLst>
                <p:cond evt="onClick" delay="0">
                  <p:tgtEl>
                    <p:spTgt spid="19"/>
                  </p:tgtEl>
                </p:cond>
              </p:nextCondLst>
            </p:seq>
            <p:seq concurrent="1" nextAc="seek">
              <p:cTn id="7" restart="whenNotActive" fill="hold" evtFilter="cancelBubble" nodeType="interactiveSeq">
                <p:stCondLst>
                  <p:cond evt="onClick" delay="0">
                    <p:tgtEl>
                      <p:spTgt spid="20"/>
                    </p:tgtEl>
                  </p:cond>
                </p:stCondLst>
                <p:endSync evt="end" delay="0">
                  <p:rtn val="all"/>
                </p:endSync>
                <p:childTnLst>
                  <p:par>
                    <p:cTn id="8" fill="hold">
                      <p:stCondLst>
                        <p:cond delay="0"/>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childTnLst>
                                </p:cTn>
                              </p:par>
                            </p:childTnLst>
                          </p:cTn>
                        </p:par>
                      </p:childTnLst>
                    </p:cTn>
                  </p:par>
                </p:childTnLst>
              </p:cTn>
              <p:nextCondLst>
                <p:cond evt="onClick" delay="0">
                  <p:tgtEl>
                    <p:spTgt spid="20"/>
                  </p:tgtEl>
                </p:cond>
              </p:nextCondLst>
            </p:seq>
            <p:seq concurrent="1" nextAc="seek">
              <p:cTn id="12" restart="whenNotActive" fill="hold" evtFilter="cancelBubble" nodeType="interactiveSeq">
                <p:stCondLst>
                  <p:cond evt="onClick" delay="0">
                    <p:tgtEl>
                      <p:spTgt spid="21"/>
                    </p:tgtEl>
                  </p:cond>
                </p:stCondLst>
                <p:endSync evt="end" delay="0">
                  <p:rtn val="all"/>
                </p:endSync>
                <p:childTnLst>
                  <p:par>
                    <p:cTn id="13" fill="hold">
                      <p:stCondLst>
                        <p:cond delay="0"/>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childTnLst>
                          </p:cTn>
                        </p:par>
                      </p:childTnLst>
                    </p:cTn>
                  </p:par>
                </p:childTnLst>
              </p:cTn>
              <p:nextCondLst>
                <p:cond evt="onClick" delay="0">
                  <p:tgtEl>
                    <p:spTgt spid="21"/>
                  </p:tgtEl>
                </p:cond>
              </p:nextCondLst>
            </p:seq>
          </p:childTnLst>
        </p:cTn>
      </p:par>
    </p:tnLst>
    <p:bldLst>
      <p:bldP spid="14" grpId="0" animBg="1"/>
      <p:bldP spid="15" grpId="0" animBg="1"/>
      <p:bldP spid="1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3D9C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4DBED-556F-ADB2-CF4A-E4E05675D8B4}"/>
              </a:ext>
            </a:extLst>
          </p:cNvPr>
          <p:cNvSpPr>
            <a:spLocks noGrp="1"/>
          </p:cNvSpPr>
          <p:nvPr>
            <p:ph type="title"/>
          </p:nvPr>
        </p:nvSpPr>
        <p:spPr>
          <a:xfrm>
            <a:off x="515938" y="692150"/>
            <a:ext cx="10515600" cy="776288"/>
          </a:xfrm>
        </p:spPr>
        <p:txBody>
          <a:bodyPr>
            <a:normAutofit/>
          </a:bodyPr>
          <a:lstStyle/>
          <a:p>
            <a:r>
              <a:rPr lang="en-GB" sz="4000" b="1" dirty="0">
                <a:latin typeface="Proxima Nova Rg" panose="02000506030000020004" pitchFamily="2" charset="0"/>
              </a:rPr>
              <a:t>Mental health and gender</a:t>
            </a:r>
          </a:p>
        </p:txBody>
      </p:sp>
      <p:sp>
        <p:nvSpPr>
          <p:cNvPr id="3" name="Content Placeholder 2">
            <a:extLst>
              <a:ext uri="{FF2B5EF4-FFF2-40B4-BE49-F238E27FC236}">
                <a16:creationId xmlns:a16="http://schemas.microsoft.com/office/drawing/2014/main" id="{C4C47198-8C2E-786E-FA8B-1E3AB3334D91}"/>
              </a:ext>
            </a:extLst>
          </p:cNvPr>
          <p:cNvSpPr>
            <a:spLocks noGrp="1"/>
          </p:cNvSpPr>
          <p:nvPr>
            <p:ph idx="1"/>
          </p:nvPr>
        </p:nvSpPr>
        <p:spPr>
          <a:xfrm>
            <a:off x="515938" y="1858154"/>
            <a:ext cx="11023790" cy="1195942"/>
          </a:xfrm>
        </p:spPr>
        <p:txBody>
          <a:bodyPr vert="horz" lIns="91440" tIns="45720" rIns="91440" bIns="45720" rtlCol="0" anchor="t">
            <a:normAutofit/>
          </a:bodyPr>
          <a:lstStyle/>
          <a:p>
            <a:pPr marL="0" indent="0">
              <a:buNone/>
            </a:pPr>
            <a:r>
              <a:rPr lang="en-GB" sz="2400" dirty="0">
                <a:solidFill>
                  <a:srgbClr val="000000"/>
                </a:solidFill>
                <a:latin typeface="Proxima Nova Rg" panose="02000506030000020004" pitchFamily="2" charset="0"/>
                <a:ea typeface="+mn-lt"/>
                <a:cs typeface="+mn-lt"/>
              </a:rPr>
              <a:t>The UK Parliament 2014 survey of Mental Health and Wellbeing in England found that women were more likely than men to be experiencing common mental health challenges.</a:t>
            </a:r>
            <a:endParaRPr lang="en-GB" sz="2400" dirty="0">
              <a:latin typeface="Proxima Nova Rg" panose="02000506030000020004" pitchFamily="2" charset="0"/>
            </a:endParaRPr>
          </a:p>
        </p:txBody>
      </p:sp>
      <p:sp>
        <p:nvSpPr>
          <p:cNvPr id="4" name="Rectangle 3">
            <a:extLst>
              <a:ext uri="{FF2B5EF4-FFF2-40B4-BE49-F238E27FC236}">
                <a16:creationId xmlns:a16="http://schemas.microsoft.com/office/drawing/2014/main" id="{7880D081-4351-AE8F-CBC8-B862975B4140}"/>
              </a:ext>
            </a:extLst>
          </p:cNvPr>
          <p:cNvSpPr/>
          <p:nvPr/>
        </p:nvSpPr>
        <p:spPr>
          <a:xfrm>
            <a:off x="637955" y="1342528"/>
            <a:ext cx="1231839" cy="92598"/>
          </a:xfrm>
          <a:prstGeom prst="rect">
            <a:avLst/>
          </a:prstGeom>
          <a:solidFill>
            <a:srgbClr val="EB8A5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6B7C7B0D-02F3-5569-DD9D-7607D13B622C}"/>
              </a:ext>
            </a:extLst>
          </p:cNvPr>
          <p:cNvGrpSpPr/>
          <p:nvPr/>
        </p:nvGrpSpPr>
        <p:grpSpPr>
          <a:xfrm>
            <a:off x="516584" y="3054096"/>
            <a:ext cx="11452635" cy="833613"/>
            <a:chOff x="516584" y="2426681"/>
            <a:chExt cx="11452635" cy="833613"/>
          </a:xfrm>
        </p:grpSpPr>
        <p:sp>
          <p:nvSpPr>
            <p:cNvPr id="7" name="Content Placeholder 2">
              <a:extLst>
                <a:ext uri="{FF2B5EF4-FFF2-40B4-BE49-F238E27FC236}">
                  <a16:creationId xmlns:a16="http://schemas.microsoft.com/office/drawing/2014/main" id="{27B2EDBC-D02E-5F3F-9C85-59ACDFE435AE}"/>
                </a:ext>
              </a:extLst>
            </p:cNvPr>
            <p:cNvSpPr txBox="1">
              <a:spLocks/>
            </p:cNvSpPr>
            <p:nvPr/>
          </p:nvSpPr>
          <p:spPr>
            <a:xfrm>
              <a:off x="945429" y="2426681"/>
              <a:ext cx="11023790" cy="83361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b="1" dirty="0">
                  <a:latin typeface="Proxima Nova Rg" panose="02000506030000020004" pitchFamily="2" charset="0"/>
                </a:rPr>
                <a:t>Do you think these statistics would be the same or in a survey conducted now?</a:t>
              </a:r>
            </a:p>
          </p:txBody>
        </p:sp>
        <p:pic>
          <p:nvPicPr>
            <p:cNvPr id="8" name="Picture 7" descr="A close up of a circle&#10;&#10;Description automatically generated">
              <a:extLst>
                <a:ext uri="{FF2B5EF4-FFF2-40B4-BE49-F238E27FC236}">
                  <a16:creationId xmlns:a16="http://schemas.microsoft.com/office/drawing/2014/main" id="{2641FBAD-2A55-E29E-6861-3FBB04C2E14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6584" y="2426681"/>
              <a:ext cx="375522" cy="382607"/>
            </a:xfrm>
            <a:prstGeom prst="rect">
              <a:avLst/>
            </a:prstGeom>
          </p:spPr>
        </p:pic>
      </p:grpSp>
      <p:grpSp>
        <p:nvGrpSpPr>
          <p:cNvPr id="9" name="Group 8">
            <a:extLst>
              <a:ext uri="{FF2B5EF4-FFF2-40B4-BE49-F238E27FC236}">
                <a16:creationId xmlns:a16="http://schemas.microsoft.com/office/drawing/2014/main" id="{706E2796-56DA-E1E4-BA54-1DFF91A0CAB6}"/>
              </a:ext>
            </a:extLst>
          </p:cNvPr>
          <p:cNvGrpSpPr/>
          <p:nvPr/>
        </p:nvGrpSpPr>
        <p:grpSpPr>
          <a:xfrm>
            <a:off x="516584" y="3887709"/>
            <a:ext cx="11159478" cy="833613"/>
            <a:chOff x="516584" y="2426681"/>
            <a:chExt cx="11159478" cy="833613"/>
          </a:xfrm>
        </p:grpSpPr>
        <p:sp>
          <p:nvSpPr>
            <p:cNvPr id="10" name="Content Placeholder 2">
              <a:extLst>
                <a:ext uri="{FF2B5EF4-FFF2-40B4-BE49-F238E27FC236}">
                  <a16:creationId xmlns:a16="http://schemas.microsoft.com/office/drawing/2014/main" id="{5EACCD01-9DFE-9A58-04DE-8D56B77B6867}"/>
                </a:ext>
              </a:extLst>
            </p:cNvPr>
            <p:cNvSpPr txBox="1">
              <a:spLocks/>
            </p:cNvSpPr>
            <p:nvPr/>
          </p:nvSpPr>
          <p:spPr>
            <a:xfrm>
              <a:off x="945429" y="2426681"/>
              <a:ext cx="10730633" cy="83361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b="1" dirty="0">
                  <a:latin typeface="Proxima Nova Rg" panose="02000506030000020004" pitchFamily="2" charset="0"/>
                </a:rPr>
                <a:t>Do you think women experience more mental health challenges than men?</a:t>
              </a:r>
            </a:p>
          </p:txBody>
        </p:sp>
        <p:pic>
          <p:nvPicPr>
            <p:cNvPr id="11" name="Picture 10" descr="A close up of a circle&#10;&#10;Description automatically generated">
              <a:extLst>
                <a:ext uri="{FF2B5EF4-FFF2-40B4-BE49-F238E27FC236}">
                  <a16:creationId xmlns:a16="http://schemas.microsoft.com/office/drawing/2014/main" id="{9E2AA74B-AA7E-B6B6-E910-93576A3D587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6584" y="2426681"/>
              <a:ext cx="375522" cy="382607"/>
            </a:xfrm>
            <a:prstGeom prst="rect">
              <a:avLst/>
            </a:prstGeom>
          </p:spPr>
        </p:pic>
      </p:grpSp>
      <p:grpSp>
        <p:nvGrpSpPr>
          <p:cNvPr id="13" name="Group 12">
            <a:extLst>
              <a:ext uri="{FF2B5EF4-FFF2-40B4-BE49-F238E27FC236}">
                <a16:creationId xmlns:a16="http://schemas.microsoft.com/office/drawing/2014/main" id="{AE549C93-64CF-377F-F3BE-46DC20E4D0FD}"/>
              </a:ext>
            </a:extLst>
          </p:cNvPr>
          <p:cNvGrpSpPr/>
          <p:nvPr/>
        </p:nvGrpSpPr>
        <p:grpSpPr>
          <a:xfrm>
            <a:off x="516584" y="4620040"/>
            <a:ext cx="11159478" cy="833613"/>
            <a:chOff x="516584" y="2426681"/>
            <a:chExt cx="11159478" cy="833613"/>
          </a:xfrm>
        </p:grpSpPr>
        <p:sp>
          <p:nvSpPr>
            <p:cNvPr id="14" name="Content Placeholder 2">
              <a:extLst>
                <a:ext uri="{FF2B5EF4-FFF2-40B4-BE49-F238E27FC236}">
                  <a16:creationId xmlns:a16="http://schemas.microsoft.com/office/drawing/2014/main" id="{CD35837B-3A6B-2FDF-4A3C-28718B93302C}"/>
                </a:ext>
              </a:extLst>
            </p:cNvPr>
            <p:cNvSpPr txBox="1">
              <a:spLocks/>
            </p:cNvSpPr>
            <p:nvPr/>
          </p:nvSpPr>
          <p:spPr>
            <a:xfrm>
              <a:off x="945429" y="2426681"/>
              <a:ext cx="10730633" cy="83361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b="1" dirty="0">
                  <a:latin typeface="Proxima Nova Rg" panose="02000506030000020004" pitchFamily="2" charset="0"/>
                </a:rPr>
                <a:t>Might it be that just as many men experience mental health difficulties, but they keep it to themselves?</a:t>
              </a:r>
            </a:p>
          </p:txBody>
        </p:sp>
        <p:pic>
          <p:nvPicPr>
            <p:cNvPr id="15" name="Picture 14" descr="A close up of a circle&#10;&#10;Description automatically generated">
              <a:extLst>
                <a:ext uri="{FF2B5EF4-FFF2-40B4-BE49-F238E27FC236}">
                  <a16:creationId xmlns:a16="http://schemas.microsoft.com/office/drawing/2014/main" id="{69E44868-A4BF-21C5-D64B-24A7E2FCD3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6584" y="2426681"/>
              <a:ext cx="375522" cy="382607"/>
            </a:xfrm>
            <a:prstGeom prst="rect">
              <a:avLst/>
            </a:prstGeom>
          </p:spPr>
        </p:pic>
      </p:grpSp>
      <p:grpSp>
        <p:nvGrpSpPr>
          <p:cNvPr id="16" name="Group 15">
            <a:extLst>
              <a:ext uri="{FF2B5EF4-FFF2-40B4-BE49-F238E27FC236}">
                <a16:creationId xmlns:a16="http://schemas.microsoft.com/office/drawing/2014/main" id="{40BC5813-1903-D8ED-60D0-9AC8138A0C64}"/>
              </a:ext>
            </a:extLst>
          </p:cNvPr>
          <p:cNvGrpSpPr/>
          <p:nvPr/>
        </p:nvGrpSpPr>
        <p:grpSpPr>
          <a:xfrm>
            <a:off x="516584" y="5554935"/>
            <a:ext cx="11159478" cy="833613"/>
            <a:chOff x="516584" y="2426681"/>
            <a:chExt cx="11159478" cy="833613"/>
          </a:xfrm>
        </p:grpSpPr>
        <p:sp>
          <p:nvSpPr>
            <p:cNvPr id="17" name="Content Placeholder 2">
              <a:extLst>
                <a:ext uri="{FF2B5EF4-FFF2-40B4-BE49-F238E27FC236}">
                  <a16:creationId xmlns:a16="http://schemas.microsoft.com/office/drawing/2014/main" id="{E85EFEEC-05A4-A1B5-2637-0C6FD315757B}"/>
                </a:ext>
              </a:extLst>
            </p:cNvPr>
            <p:cNvSpPr txBox="1">
              <a:spLocks/>
            </p:cNvSpPr>
            <p:nvPr/>
          </p:nvSpPr>
          <p:spPr>
            <a:xfrm>
              <a:off x="945429" y="2426681"/>
              <a:ext cx="10730633" cy="83361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400" b="1" dirty="0">
                  <a:latin typeface="Proxima Nova Rg" panose="02000506030000020004" pitchFamily="2" charset="0"/>
                </a:rPr>
                <a:t>Might there be a reason why women do experience more common mental health difficulties?</a:t>
              </a:r>
            </a:p>
          </p:txBody>
        </p:sp>
        <p:pic>
          <p:nvPicPr>
            <p:cNvPr id="18" name="Picture 17" descr="A close up of a circle&#10;&#10;Description automatically generated">
              <a:extLst>
                <a:ext uri="{FF2B5EF4-FFF2-40B4-BE49-F238E27FC236}">
                  <a16:creationId xmlns:a16="http://schemas.microsoft.com/office/drawing/2014/main" id="{91F006E5-0EEB-815A-DE65-81556F4AC51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6584" y="2426681"/>
              <a:ext cx="375522" cy="382607"/>
            </a:xfrm>
            <a:prstGeom prst="rect">
              <a:avLst/>
            </a:prstGeom>
          </p:spPr>
        </p:pic>
      </p:grpSp>
      <p:pic>
        <p:nvPicPr>
          <p:cNvPr id="20" name="Picture 19" descr="A green triangle on a black background&#10;&#10;Description automatically generated">
            <a:extLst>
              <a:ext uri="{FF2B5EF4-FFF2-40B4-BE49-F238E27FC236}">
                <a16:creationId xmlns:a16="http://schemas.microsoft.com/office/drawing/2014/main" id="{C9037573-9286-30AC-217E-D04AA30AF4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86850" y="-96278"/>
            <a:ext cx="1814399" cy="1025084"/>
          </a:xfrm>
          <a:prstGeom prst="rect">
            <a:avLst/>
          </a:prstGeom>
        </p:spPr>
      </p:pic>
      <p:pic>
        <p:nvPicPr>
          <p:cNvPr id="21" name="Picture 20" descr="A purple triangle on a black background&#10;&#10;Description automatically generated">
            <a:extLst>
              <a:ext uri="{FF2B5EF4-FFF2-40B4-BE49-F238E27FC236}">
                <a16:creationId xmlns:a16="http://schemas.microsoft.com/office/drawing/2014/main" id="{CBE3010C-9FDF-4D8E-9970-152B9CB216E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33003" y="-81502"/>
            <a:ext cx="1157725" cy="654082"/>
          </a:xfrm>
          <a:prstGeom prst="rect">
            <a:avLst/>
          </a:prstGeom>
        </p:spPr>
      </p:pic>
    </p:spTree>
    <p:extLst>
      <p:ext uri="{BB962C8B-B14F-4D97-AF65-F5344CB8AC3E}">
        <p14:creationId xmlns:p14="http://schemas.microsoft.com/office/powerpoint/2010/main" val="13463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ppt_y</p:attrName>
                                        </p:attrNameLst>
                                      </p:cBhvr>
                                      <p:tavLst>
                                        <p:tav tm="0">
                                          <p:val>
                                            <p:strVal val="#ppt_y+#ppt_h*1.125000"/>
                                          </p:val>
                                        </p:tav>
                                        <p:tav tm="100000">
                                          <p:val>
                                            <p:strVal val="#ppt_y"/>
                                          </p:val>
                                        </p:tav>
                                      </p:tavLst>
                                    </p:anim>
                                    <p:animEffect transition="in" filter="wipe(up)">
                                      <p:cBhvr>
                                        <p:cTn id="8" dur="500"/>
                                        <p:tgtEl>
                                          <p:spTgt spid="6"/>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p:tgtEl>
                                          <p:spTgt spid="9"/>
                                        </p:tgtEl>
                                        <p:attrNameLst>
                                          <p:attrName>ppt_y</p:attrName>
                                        </p:attrNameLst>
                                      </p:cBhvr>
                                      <p:tavLst>
                                        <p:tav tm="0">
                                          <p:val>
                                            <p:strVal val="#ppt_y+#ppt_h*1.125000"/>
                                          </p:val>
                                        </p:tav>
                                        <p:tav tm="100000">
                                          <p:val>
                                            <p:strVal val="#ppt_y"/>
                                          </p:val>
                                        </p:tav>
                                      </p:tavLst>
                                    </p:anim>
                                    <p:animEffect transition="in" filter="wipe(up)">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p:tgtEl>
                                          <p:spTgt spid="13"/>
                                        </p:tgtEl>
                                        <p:attrNameLst>
                                          <p:attrName>ppt_y</p:attrName>
                                        </p:attrNameLst>
                                      </p:cBhvr>
                                      <p:tavLst>
                                        <p:tav tm="0">
                                          <p:val>
                                            <p:strVal val="#ppt_y+#ppt_h*1.125000"/>
                                          </p:val>
                                        </p:tav>
                                        <p:tav tm="100000">
                                          <p:val>
                                            <p:strVal val="#ppt_y"/>
                                          </p:val>
                                        </p:tav>
                                      </p:tavLst>
                                    </p:anim>
                                    <p:animEffect transition="in" filter="wipe(up)">
                                      <p:cBhvr>
                                        <p:cTn id="20" dur="500"/>
                                        <p:tgtEl>
                                          <p:spTgt spid="13"/>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nodeType="clickEffect">
                                  <p:stCondLst>
                                    <p:cond delay="0"/>
                                  </p:stCondLst>
                                  <p:childTnLst>
                                    <p:set>
                                      <p:cBhvr>
                                        <p:cTn id="24" dur="1" fill="hold">
                                          <p:stCondLst>
                                            <p:cond delay="0"/>
                                          </p:stCondLst>
                                        </p:cTn>
                                        <p:tgtEl>
                                          <p:spTgt spid="16"/>
                                        </p:tgtEl>
                                        <p:attrNameLst>
                                          <p:attrName>style.visibility</p:attrName>
                                        </p:attrNameLst>
                                      </p:cBhvr>
                                      <p:to>
                                        <p:strVal val="visible"/>
                                      </p:to>
                                    </p:set>
                                    <p:anim calcmode="lin" valueType="num">
                                      <p:cBhvr additive="base">
                                        <p:cTn id="25" dur="500"/>
                                        <p:tgtEl>
                                          <p:spTgt spid="16"/>
                                        </p:tgtEl>
                                        <p:attrNameLst>
                                          <p:attrName>ppt_y</p:attrName>
                                        </p:attrNameLst>
                                      </p:cBhvr>
                                      <p:tavLst>
                                        <p:tav tm="0">
                                          <p:val>
                                            <p:strVal val="#ppt_y+#ppt_h*1.125000"/>
                                          </p:val>
                                        </p:tav>
                                        <p:tav tm="100000">
                                          <p:val>
                                            <p:strVal val="#ppt_y"/>
                                          </p:val>
                                        </p:tav>
                                      </p:tavLst>
                                    </p:anim>
                                    <p:animEffect transition="in" filter="wipe(up)">
                                      <p:cBhvr>
                                        <p:cTn id="2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3D9C2"/>
        </a:solidFill>
        <a:effectLst/>
      </p:bgPr>
    </p:bg>
    <p:spTree>
      <p:nvGrpSpPr>
        <p:cNvPr id="1" name=""/>
        <p:cNvGrpSpPr/>
        <p:nvPr/>
      </p:nvGrpSpPr>
      <p:grpSpPr>
        <a:xfrm>
          <a:off x="0" y="0"/>
          <a:ext cx="0" cy="0"/>
          <a:chOff x="0" y="0"/>
          <a:chExt cx="0" cy="0"/>
        </a:xfrm>
      </p:grpSpPr>
      <p:sp>
        <p:nvSpPr>
          <p:cNvPr id="20" name="Rounded Rectangle 19">
            <a:extLst>
              <a:ext uri="{FF2B5EF4-FFF2-40B4-BE49-F238E27FC236}">
                <a16:creationId xmlns:a16="http://schemas.microsoft.com/office/drawing/2014/main" id="{00A6BBBA-1C7A-B4F7-A1E7-2938AE5CEFE8}"/>
              </a:ext>
            </a:extLst>
          </p:cNvPr>
          <p:cNvSpPr/>
          <p:nvPr/>
        </p:nvSpPr>
        <p:spPr>
          <a:xfrm>
            <a:off x="515938" y="2737881"/>
            <a:ext cx="11206162" cy="3726419"/>
          </a:xfrm>
          <a:prstGeom prst="roundRect">
            <a:avLst>
              <a:gd name="adj" fmla="val 3216"/>
            </a:avLst>
          </a:prstGeom>
          <a:solidFill>
            <a:srgbClr val="FFFFFF">
              <a:alpha val="61569"/>
            </a:srgbClr>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indent="0">
              <a:buNone/>
            </a:pPr>
            <a:endParaRPr lang="en-GB" sz="2000" dirty="0">
              <a:solidFill>
                <a:schemeClr val="bg1"/>
              </a:solidFill>
              <a:latin typeface="Proxima Nova Rg" panose="02000506030000020004" pitchFamily="2" charset="0"/>
            </a:endParaRPr>
          </a:p>
        </p:txBody>
      </p:sp>
      <p:sp>
        <p:nvSpPr>
          <p:cNvPr id="2" name="Title 1">
            <a:extLst>
              <a:ext uri="{FF2B5EF4-FFF2-40B4-BE49-F238E27FC236}">
                <a16:creationId xmlns:a16="http://schemas.microsoft.com/office/drawing/2014/main" id="{352B946D-9233-DD47-9EB8-82BC82736D8F}"/>
              </a:ext>
            </a:extLst>
          </p:cNvPr>
          <p:cNvSpPr>
            <a:spLocks noGrp="1"/>
          </p:cNvSpPr>
          <p:nvPr>
            <p:ph type="title"/>
          </p:nvPr>
        </p:nvSpPr>
        <p:spPr>
          <a:xfrm>
            <a:off x="515938" y="692150"/>
            <a:ext cx="10515600" cy="734314"/>
          </a:xfrm>
        </p:spPr>
        <p:txBody>
          <a:bodyPr>
            <a:normAutofit/>
          </a:bodyPr>
          <a:lstStyle/>
          <a:p>
            <a:r>
              <a:rPr lang="en-GB" sz="4000" b="1" dirty="0">
                <a:latin typeface="Proxima Nova Rg" panose="02000506030000020004" pitchFamily="2" charset="0"/>
              </a:rPr>
              <a:t>Change for the better</a:t>
            </a:r>
          </a:p>
        </p:txBody>
      </p:sp>
      <p:sp>
        <p:nvSpPr>
          <p:cNvPr id="3" name="Content Placeholder 2">
            <a:extLst>
              <a:ext uri="{FF2B5EF4-FFF2-40B4-BE49-F238E27FC236}">
                <a16:creationId xmlns:a16="http://schemas.microsoft.com/office/drawing/2014/main" id="{B1781926-8EBD-C779-2D8F-DF438636A4BE}"/>
              </a:ext>
            </a:extLst>
          </p:cNvPr>
          <p:cNvSpPr>
            <a:spLocks noGrp="1"/>
          </p:cNvSpPr>
          <p:nvPr>
            <p:ph idx="1"/>
          </p:nvPr>
        </p:nvSpPr>
        <p:spPr>
          <a:xfrm>
            <a:off x="515938" y="1715015"/>
            <a:ext cx="10641216" cy="734315"/>
          </a:xfrm>
        </p:spPr>
        <p:txBody>
          <a:bodyPr vert="horz" lIns="91440" tIns="45720" rIns="91440" bIns="45720" rtlCol="0" anchor="t">
            <a:normAutofit lnSpcReduction="10000"/>
          </a:bodyPr>
          <a:lstStyle/>
          <a:p>
            <a:pPr marL="0" indent="0">
              <a:buNone/>
            </a:pPr>
            <a:r>
              <a:rPr lang="en-GB" sz="2400" dirty="0">
                <a:latin typeface="Proxima Nova Rg" panose="02000506030000020004" pitchFamily="2" charset="0"/>
              </a:rPr>
              <a:t>What can change to ensure that people with mental health challenges are better understood and supported, and treated as equal members of society?</a:t>
            </a:r>
          </a:p>
        </p:txBody>
      </p:sp>
      <p:sp>
        <p:nvSpPr>
          <p:cNvPr id="4" name="Rectangle 3">
            <a:extLst>
              <a:ext uri="{FF2B5EF4-FFF2-40B4-BE49-F238E27FC236}">
                <a16:creationId xmlns:a16="http://schemas.microsoft.com/office/drawing/2014/main" id="{F2275A47-D19E-2AE7-F66C-15CA1F192547}"/>
              </a:ext>
            </a:extLst>
          </p:cNvPr>
          <p:cNvSpPr/>
          <p:nvPr/>
        </p:nvSpPr>
        <p:spPr>
          <a:xfrm>
            <a:off x="637955" y="1324240"/>
            <a:ext cx="1231839" cy="92598"/>
          </a:xfrm>
          <a:prstGeom prst="rect">
            <a:avLst/>
          </a:prstGeom>
          <a:solidFill>
            <a:srgbClr val="EB8A5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52EA12BD-742E-4FE8-3333-F1FD4BAA05CD}"/>
              </a:ext>
            </a:extLst>
          </p:cNvPr>
          <p:cNvSpPr txBox="1">
            <a:spLocks/>
          </p:cNvSpPr>
          <p:nvPr/>
        </p:nvSpPr>
        <p:spPr>
          <a:xfrm>
            <a:off x="763968" y="3908200"/>
            <a:ext cx="3276179" cy="58492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sz="5000" b="1" dirty="0">
                <a:solidFill>
                  <a:srgbClr val="ED4AA8"/>
                </a:solidFill>
                <a:latin typeface="Proxima Nova Rg" panose="02000506030000020004" pitchFamily="2" charset="0"/>
              </a:rPr>
              <a:t>education</a:t>
            </a:r>
          </a:p>
        </p:txBody>
      </p:sp>
      <p:sp>
        <p:nvSpPr>
          <p:cNvPr id="7" name="Content Placeholder 2">
            <a:extLst>
              <a:ext uri="{FF2B5EF4-FFF2-40B4-BE49-F238E27FC236}">
                <a16:creationId xmlns:a16="http://schemas.microsoft.com/office/drawing/2014/main" id="{9F0DAFFC-575A-BA89-65D2-A02E51241F83}"/>
              </a:ext>
            </a:extLst>
          </p:cNvPr>
          <p:cNvSpPr txBox="1">
            <a:spLocks/>
          </p:cNvSpPr>
          <p:nvPr/>
        </p:nvSpPr>
        <p:spPr>
          <a:xfrm>
            <a:off x="9217798" y="4063352"/>
            <a:ext cx="2210234" cy="42976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sz="5000" b="1" dirty="0">
                <a:solidFill>
                  <a:srgbClr val="9E9CF5"/>
                </a:solidFill>
                <a:latin typeface="Proxima Nova Rg" panose="02000506030000020004" pitchFamily="2" charset="0"/>
              </a:rPr>
              <a:t>media</a:t>
            </a:r>
          </a:p>
        </p:txBody>
      </p:sp>
      <p:sp>
        <p:nvSpPr>
          <p:cNvPr id="8" name="Content Placeholder 2">
            <a:extLst>
              <a:ext uri="{FF2B5EF4-FFF2-40B4-BE49-F238E27FC236}">
                <a16:creationId xmlns:a16="http://schemas.microsoft.com/office/drawing/2014/main" id="{ECC00113-4E9A-A351-6B1F-4DC7C4AD7948}"/>
              </a:ext>
            </a:extLst>
          </p:cNvPr>
          <p:cNvSpPr txBox="1">
            <a:spLocks/>
          </p:cNvSpPr>
          <p:nvPr/>
        </p:nvSpPr>
        <p:spPr>
          <a:xfrm>
            <a:off x="3968122" y="2990767"/>
            <a:ext cx="1868424" cy="42976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b="1" dirty="0">
                <a:solidFill>
                  <a:srgbClr val="9E9CF5"/>
                </a:solidFill>
                <a:latin typeface="Proxima Nova Rg" panose="02000506030000020004" pitchFamily="2" charset="0"/>
              </a:rPr>
              <a:t>charities</a:t>
            </a:r>
          </a:p>
        </p:txBody>
      </p:sp>
      <p:sp>
        <p:nvSpPr>
          <p:cNvPr id="9" name="Content Placeholder 2">
            <a:extLst>
              <a:ext uri="{FF2B5EF4-FFF2-40B4-BE49-F238E27FC236}">
                <a16:creationId xmlns:a16="http://schemas.microsoft.com/office/drawing/2014/main" id="{DD67CFE5-BCE5-811D-1564-76AD59623FBE}"/>
              </a:ext>
            </a:extLst>
          </p:cNvPr>
          <p:cNvSpPr txBox="1">
            <a:spLocks/>
          </p:cNvSpPr>
          <p:nvPr/>
        </p:nvSpPr>
        <p:spPr>
          <a:xfrm>
            <a:off x="6184326" y="2982545"/>
            <a:ext cx="2770538" cy="42976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sz="5000" b="1" dirty="0">
                <a:solidFill>
                  <a:srgbClr val="597045"/>
                </a:solidFill>
                <a:latin typeface="Proxima Nova Rg" panose="02000506030000020004" pitchFamily="2" charset="0"/>
              </a:rPr>
              <a:t>support</a:t>
            </a:r>
          </a:p>
        </p:txBody>
      </p:sp>
      <p:sp>
        <p:nvSpPr>
          <p:cNvPr id="10" name="Content Placeholder 2">
            <a:extLst>
              <a:ext uri="{FF2B5EF4-FFF2-40B4-BE49-F238E27FC236}">
                <a16:creationId xmlns:a16="http://schemas.microsoft.com/office/drawing/2014/main" id="{BB127AF8-8FA6-27E9-E8E6-B18AD729083D}"/>
              </a:ext>
            </a:extLst>
          </p:cNvPr>
          <p:cNvSpPr txBox="1">
            <a:spLocks/>
          </p:cNvSpPr>
          <p:nvPr/>
        </p:nvSpPr>
        <p:spPr>
          <a:xfrm>
            <a:off x="9163114" y="5048942"/>
            <a:ext cx="1868424" cy="42976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b="1" dirty="0">
                <a:solidFill>
                  <a:srgbClr val="6BBAF5"/>
                </a:solidFill>
                <a:latin typeface="Proxima Nova Rg" panose="02000506030000020004" pitchFamily="2" charset="0"/>
              </a:rPr>
              <a:t>friends</a:t>
            </a:r>
          </a:p>
        </p:txBody>
      </p:sp>
      <p:sp>
        <p:nvSpPr>
          <p:cNvPr id="11" name="Content Placeholder 2">
            <a:extLst>
              <a:ext uri="{FF2B5EF4-FFF2-40B4-BE49-F238E27FC236}">
                <a16:creationId xmlns:a16="http://schemas.microsoft.com/office/drawing/2014/main" id="{20E8A244-586B-7790-BFCA-60C3F7946DA5}"/>
              </a:ext>
            </a:extLst>
          </p:cNvPr>
          <p:cNvSpPr txBox="1">
            <a:spLocks/>
          </p:cNvSpPr>
          <p:nvPr/>
        </p:nvSpPr>
        <p:spPr>
          <a:xfrm>
            <a:off x="8524886" y="3478416"/>
            <a:ext cx="1868424" cy="42976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b="1" dirty="0">
                <a:solidFill>
                  <a:srgbClr val="ED4AA8"/>
                </a:solidFill>
                <a:latin typeface="Proxima Nova Rg" panose="02000506030000020004" pitchFamily="2" charset="0"/>
              </a:rPr>
              <a:t>laws</a:t>
            </a:r>
          </a:p>
        </p:txBody>
      </p:sp>
      <p:sp>
        <p:nvSpPr>
          <p:cNvPr id="12" name="Content Placeholder 2">
            <a:extLst>
              <a:ext uri="{FF2B5EF4-FFF2-40B4-BE49-F238E27FC236}">
                <a16:creationId xmlns:a16="http://schemas.microsoft.com/office/drawing/2014/main" id="{BCB301C3-5151-BE82-91A1-6121FBF1C7EE}"/>
              </a:ext>
            </a:extLst>
          </p:cNvPr>
          <p:cNvSpPr txBox="1">
            <a:spLocks/>
          </p:cNvSpPr>
          <p:nvPr/>
        </p:nvSpPr>
        <p:spPr>
          <a:xfrm>
            <a:off x="2003959" y="3325692"/>
            <a:ext cx="2088535" cy="42976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b="1" dirty="0">
                <a:solidFill>
                  <a:srgbClr val="EB8A5C"/>
                </a:solidFill>
                <a:latin typeface="Proxima Nova Rg" panose="02000506030000020004" pitchFamily="2" charset="0"/>
              </a:rPr>
              <a:t>awareness</a:t>
            </a:r>
          </a:p>
        </p:txBody>
      </p:sp>
      <p:sp>
        <p:nvSpPr>
          <p:cNvPr id="13" name="Content Placeholder 2">
            <a:extLst>
              <a:ext uri="{FF2B5EF4-FFF2-40B4-BE49-F238E27FC236}">
                <a16:creationId xmlns:a16="http://schemas.microsoft.com/office/drawing/2014/main" id="{05C96752-49C1-0052-52FB-8B79D0B824EA}"/>
              </a:ext>
            </a:extLst>
          </p:cNvPr>
          <p:cNvSpPr txBox="1">
            <a:spLocks/>
          </p:cNvSpPr>
          <p:nvPr/>
        </p:nvSpPr>
        <p:spPr>
          <a:xfrm>
            <a:off x="6932694" y="4095828"/>
            <a:ext cx="2077212" cy="42976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b="1" dirty="0">
                <a:solidFill>
                  <a:srgbClr val="EB8A5C"/>
                </a:solidFill>
                <a:latin typeface="Proxima Nova Rg" panose="02000506030000020004" pitchFamily="2" charset="0"/>
              </a:rPr>
              <a:t>information</a:t>
            </a:r>
          </a:p>
        </p:txBody>
      </p:sp>
      <p:sp>
        <p:nvSpPr>
          <p:cNvPr id="14" name="Content Placeholder 2">
            <a:extLst>
              <a:ext uri="{FF2B5EF4-FFF2-40B4-BE49-F238E27FC236}">
                <a16:creationId xmlns:a16="http://schemas.microsoft.com/office/drawing/2014/main" id="{6068AD49-CF87-CE16-E8C3-3F6B5D4DC8F3}"/>
              </a:ext>
            </a:extLst>
          </p:cNvPr>
          <p:cNvSpPr txBox="1">
            <a:spLocks/>
          </p:cNvSpPr>
          <p:nvPr/>
        </p:nvSpPr>
        <p:spPr>
          <a:xfrm>
            <a:off x="1308628" y="4834058"/>
            <a:ext cx="1868424" cy="42976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2400" b="1" dirty="0">
                <a:solidFill>
                  <a:srgbClr val="6BBAF5"/>
                </a:solidFill>
                <a:latin typeface="Proxima Nova Rg" panose="02000506030000020004" pitchFamily="2" charset="0"/>
              </a:rPr>
              <a:t>research</a:t>
            </a:r>
          </a:p>
        </p:txBody>
      </p:sp>
      <p:sp>
        <p:nvSpPr>
          <p:cNvPr id="15" name="Content Placeholder 2">
            <a:extLst>
              <a:ext uri="{FF2B5EF4-FFF2-40B4-BE49-F238E27FC236}">
                <a16:creationId xmlns:a16="http://schemas.microsoft.com/office/drawing/2014/main" id="{17200D29-6403-2E55-822B-9F7BBACB8BFE}"/>
              </a:ext>
            </a:extLst>
          </p:cNvPr>
          <p:cNvSpPr txBox="1">
            <a:spLocks/>
          </p:cNvSpPr>
          <p:nvPr/>
        </p:nvSpPr>
        <p:spPr>
          <a:xfrm>
            <a:off x="2389823" y="5328996"/>
            <a:ext cx="2007853" cy="42976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sz="2400" b="1" dirty="0">
                <a:solidFill>
                  <a:srgbClr val="597045"/>
                </a:solidFill>
                <a:latin typeface="Proxima Nova Rg" panose="02000506030000020004" pitchFamily="2" charset="0"/>
              </a:rPr>
              <a:t>communities</a:t>
            </a:r>
          </a:p>
        </p:txBody>
      </p:sp>
      <p:sp>
        <p:nvSpPr>
          <p:cNvPr id="16" name="Content Placeholder 2">
            <a:extLst>
              <a:ext uri="{FF2B5EF4-FFF2-40B4-BE49-F238E27FC236}">
                <a16:creationId xmlns:a16="http://schemas.microsoft.com/office/drawing/2014/main" id="{71509B25-42F1-0C51-7A93-84CB0D5A21A6}"/>
              </a:ext>
            </a:extLst>
          </p:cNvPr>
          <p:cNvSpPr txBox="1">
            <a:spLocks/>
          </p:cNvSpPr>
          <p:nvPr/>
        </p:nvSpPr>
        <p:spPr>
          <a:xfrm>
            <a:off x="4489562" y="3701192"/>
            <a:ext cx="2077212" cy="42976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b="1" dirty="0">
                <a:solidFill>
                  <a:srgbClr val="6BBAF5"/>
                </a:solidFill>
                <a:latin typeface="Proxima Nova Rg" panose="02000506030000020004" pitchFamily="2" charset="0"/>
              </a:rPr>
              <a:t>companies</a:t>
            </a:r>
          </a:p>
        </p:txBody>
      </p:sp>
      <p:sp>
        <p:nvSpPr>
          <p:cNvPr id="17" name="Content Placeholder 2">
            <a:extLst>
              <a:ext uri="{FF2B5EF4-FFF2-40B4-BE49-F238E27FC236}">
                <a16:creationId xmlns:a16="http://schemas.microsoft.com/office/drawing/2014/main" id="{D8925871-953C-BCAA-74BE-85DA2F992E24}"/>
              </a:ext>
            </a:extLst>
          </p:cNvPr>
          <p:cNvSpPr txBox="1">
            <a:spLocks/>
          </p:cNvSpPr>
          <p:nvPr/>
        </p:nvSpPr>
        <p:spPr>
          <a:xfrm>
            <a:off x="5883858" y="4899563"/>
            <a:ext cx="2997891" cy="494239"/>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b="1" dirty="0">
                <a:solidFill>
                  <a:srgbClr val="597045"/>
                </a:solidFill>
                <a:latin typeface="Proxima Nova Rg" panose="02000506030000020004" pitchFamily="2" charset="0"/>
              </a:rPr>
              <a:t>government policies</a:t>
            </a:r>
          </a:p>
        </p:txBody>
      </p:sp>
      <p:sp>
        <p:nvSpPr>
          <p:cNvPr id="18" name="Content Placeholder 2">
            <a:extLst>
              <a:ext uri="{FF2B5EF4-FFF2-40B4-BE49-F238E27FC236}">
                <a16:creationId xmlns:a16="http://schemas.microsoft.com/office/drawing/2014/main" id="{7C0B3DDD-A309-D3E0-C073-8553F4D599E8}"/>
              </a:ext>
            </a:extLst>
          </p:cNvPr>
          <p:cNvSpPr txBox="1">
            <a:spLocks/>
          </p:cNvSpPr>
          <p:nvPr/>
        </p:nvSpPr>
        <p:spPr>
          <a:xfrm>
            <a:off x="3463168" y="4591336"/>
            <a:ext cx="2288677" cy="42976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b="1" dirty="0">
                <a:solidFill>
                  <a:srgbClr val="9E9CF5"/>
                </a:solidFill>
                <a:latin typeface="Proxima Nova Rg" panose="02000506030000020004" pitchFamily="2" charset="0"/>
              </a:rPr>
              <a:t>health care</a:t>
            </a:r>
          </a:p>
        </p:txBody>
      </p:sp>
      <p:sp>
        <p:nvSpPr>
          <p:cNvPr id="19" name="Content Placeholder 2">
            <a:extLst>
              <a:ext uri="{FF2B5EF4-FFF2-40B4-BE49-F238E27FC236}">
                <a16:creationId xmlns:a16="http://schemas.microsoft.com/office/drawing/2014/main" id="{D5E68D58-ED13-B7D3-02CC-A12F3121A38E}"/>
              </a:ext>
            </a:extLst>
          </p:cNvPr>
          <p:cNvSpPr txBox="1">
            <a:spLocks/>
          </p:cNvSpPr>
          <p:nvPr/>
        </p:nvSpPr>
        <p:spPr>
          <a:xfrm>
            <a:off x="4248854" y="5478710"/>
            <a:ext cx="6074061" cy="573615"/>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sz="5000" b="1" dirty="0">
                <a:solidFill>
                  <a:srgbClr val="EB8A5C"/>
                </a:solidFill>
                <a:latin typeface="Proxima Nova Rg" panose="02000506030000020004" pitchFamily="2" charset="0"/>
              </a:rPr>
              <a:t>sharing</a:t>
            </a:r>
            <a:r>
              <a:rPr lang="en-GB" sz="5000" b="1" dirty="0">
                <a:solidFill>
                  <a:srgbClr val="000000"/>
                </a:solidFill>
                <a:latin typeface="Proxima Nova Rg" panose="02000506030000020004" pitchFamily="2" charset="0"/>
              </a:rPr>
              <a:t> </a:t>
            </a:r>
            <a:r>
              <a:rPr lang="en-GB" sz="5000" b="1" dirty="0">
                <a:solidFill>
                  <a:srgbClr val="EB8A5C"/>
                </a:solidFill>
                <a:latin typeface="Proxima Nova Rg" panose="02000506030000020004" pitchFamily="2" charset="0"/>
              </a:rPr>
              <a:t>experiences</a:t>
            </a:r>
          </a:p>
        </p:txBody>
      </p:sp>
    </p:spTree>
    <p:extLst>
      <p:ext uri="{BB962C8B-B14F-4D97-AF65-F5344CB8AC3E}">
        <p14:creationId xmlns:p14="http://schemas.microsoft.com/office/powerpoint/2010/main" val="3537138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8"/>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7"/>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7"/>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1" nodeType="clickEffect">
                                  <p:stCondLst>
                                    <p:cond delay="0"/>
                                  </p:stCondLst>
                                  <p:childTnLst>
                                    <p:set>
                                      <p:cBhvr>
                                        <p:cTn id="6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0" grpId="1"/>
      <p:bldP spid="11" grpId="0"/>
      <p:bldP spid="12" grpId="0"/>
      <p:bldP spid="13" grpId="0"/>
      <p:bldP spid="14" grpId="0"/>
      <p:bldP spid="15" grpId="0"/>
      <p:bldP spid="16" grpId="0"/>
      <p:bldP spid="17" grpId="0"/>
      <p:bldP spid="18" grpId="0"/>
      <p:bldP spid="1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beach with waves crashing on the shore&#10;&#10;Description automatically generated">
            <a:extLst>
              <a:ext uri="{FF2B5EF4-FFF2-40B4-BE49-F238E27FC236}">
                <a16:creationId xmlns:a16="http://schemas.microsoft.com/office/drawing/2014/main" id="{D8975959-E672-4353-D8DC-1DF6561CF098}"/>
              </a:ext>
            </a:extLst>
          </p:cNvPr>
          <p:cNvPicPr>
            <a:picLocks noChangeAspect="1"/>
          </p:cNvPicPr>
          <p:nvPr/>
        </p:nvPicPr>
        <p:blipFill rotWithShape="1">
          <a:blip r:embed="rId2">
            <a:extLst>
              <a:ext uri="{28A0092B-C50C-407E-A947-70E740481C1C}">
                <a14:useLocalDpi xmlns:a14="http://schemas.microsoft.com/office/drawing/2010/main" val="0"/>
              </a:ext>
            </a:extLst>
          </a:blip>
          <a:srcRect l="23012" r="23012" b="28025"/>
          <a:stretch/>
        </p:blipFill>
        <p:spPr>
          <a:xfrm rot="16200000">
            <a:off x="2667000" y="-2667002"/>
            <a:ext cx="6858001" cy="12192002"/>
          </a:xfrm>
          <a:prstGeom prst="rect">
            <a:avLst/>
          </a:prstGeom>
        </p:spPr>
      </p:pic>
      <p:sp>
        <p:nvSpPr>
          <p:cNvPr id="3" name="Content Placeholder 2">
            <a:extLst>
              <a:ext uri="{FF2B5EF4-FFF2-40B4-BE49-F238E27FC236}">
                <a16:creationId xmlns:a16="http://schemas.microsoft.com/office/drawing/2014/main" id="{7FE19E85-33B8-8D21-260D-4BF6F69D0AE0}"/>
              </a:ext>
            </a:extLst>
          </p:cNvPr>
          <p:cNvSpPr>
            <a:spLocks noGrp="1"/>
          </p:cNvSpPr>
          <p:nvPr>
            <p:ph idx="1"/>
          </p:nvPr>
        </p:nvSpPr>
        <p:spPr>
          <a:xfrm>
            <a:off x="515938" y="720726"/>
            <a:ext cx="3870532" cy="4792178"/>
          </a:xfrm>
        </p:spPr>
        <p:txBody>
          <a:bodyPr vert="horz" lIns="91440" tIns="45720" rIns="91440" bIns="45720" rtlCol="0" anchor="t">
            <a:noAutofit/>
          </a:bodyPr>
          <a:lstStyle/>
          <a:p>
            <a:pPr marL="0" indent="0">
              <a:buNone/>
            </a:pPr>
            <a:r>
              <a:rPr lang="en-GB" sz="3200" b="1" dirty="0">
                <a:solidFill>
                  <a:srgbClr val="1C645F"/>
                </a:solidFill>
                <a:latin typeface="Proxima Nova Rg" panose="02000506030000020004" pitchFamily="2" charset="0"/>
              </a:rPr>
              <a:t>"Mental health is something that we all need to talk about, and we need to take the stigma away from it. So, let's raise awareness. Let's let everybody know it's OK to have a mental illness."</a:t>
            </a:r>
          </a:p>
        </p:txBody>
      </p:sp>
      <p:sp>
        <p:nvSpPr>
          <p:cNvPr id="4" name="Content Placeholder 2">
            <a:extLst>
              <a:ext uri="{FF2B5EF4-FFF2-40B4-BE49-F238E27FC236}">
                <a16:creationId xmlns:a16="http://schemas.microsoft.com/office/drawing/2014/main" id="{BFF969BF-73F3-2D2A-BD81-255BD8B11048}"/>
              </a:ext>
            </a:extLst>
          </p:cNvPr>
          <p:cNvSpPr txBox="1">
            <a:spLocks/>
          </p:cNvSpPr>
          <p:nvPr/>
        </p:nvSpPr>
        <p:spPr>
          <a:xfrm>
            <a:off x="515938" y="5686976"/>
            <a:ext cx="1604410" cy="498475"/>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1800" dirty="0">
                <a:solidFill>
                  <a:srgbClr val="1C645F"/>
                </a:solidFill>
                <a:latin typeface="Proxima Nova Rg" panose="02000506030000020004" pitchFamily="2" charset="0"/>
              </a:rPr>
              <a:t>Demi Lovato</a:t>
            </a:r>
          </a:p>
        </p:txBody>
      </p:sp>
      <p:sp>
        <p:nvSpPr>
          <p:cNvPr id="9" name="TextBox 8">
            <a:extLst>
              <a:ext uri="{FF2B5EF4-FFF2-40B4-BE49-F238E27FC236}">
                <a16:creationId xmlns:a16="http://schemas.microsoft.com/office/drawing/2014/main" id="{975F8731-3E23-976E-6248-95C62DE183AC}"/>
              </a:ext>
            </a:extLst>
          </p:cNvPr>
          <p:cNvSpPr txBox="1"/>
          <p:nvPr/>
        </p:nvSpPr>
        <p:spPr>
          <a:xfrm>
            <a:off x="9949078" y="6499237"/>
            <a:ext cx="2116285" cy="246221"/>
          </a:xfrm>
          <a:prstGeom prst="rect">
            <a:avLst/>
          </a:prstGeom>
          <a:noFill/>
        </p:spPr>
        <p:txBody>
          <a:bodyPr wrap="none" rtlCol="0">
            <a:spAutoFit/>
          </a:bodyPr>
          <a:lstStyle/>
          <a:p>
            <a:r>
              <a:rPr lang="en-GB" sz="1000" dirty="0">
                <a:solidFill>
                  <a:srgbClr val="F1CDB1"/>
                </a:solidFill>
                <a:latin typeface="Proxima Nova Rg" panose="02000506030000020004" pitchFamily="2" charset="0"/>
              </a:rPr>
              <a:t>Photo by </a:t>
            </a:r>
            <a:r>
              <a:rPr lang="en-GB" sz="1000" dirty="0">
                <a:solidFill>
                  <a:srgbClr val="F1CDB1"/>
                </a:solidFill>
                <a:latin typeface="Proxima Nova Rg" panose="02000506030000020004" pitchFamily="2" charset="0"/>
                <a:hlinkClick r:id="rId3">
                  <a:extLst>
                    <a:ext uri="{A12FA001-AC4F-418D-AE19-62706E023703}">
                      <ahyp:hlinkClr xmlns:ahyp="http://schemas.microsoft.com/office/drawing/2018/hyperlinkcolor" val="tx"/>
                    </a:ext>
                  </a:extLst>
                </a:hlinkClick>
              </a:rPr>
              <a:t>Joel Vodell</a:t>
            </a:r>
            <a:r>
              <a:rPr lang="en-GB" sz="1000" dirty="0">
                <a:solidFill>
                  <a:srgbClr val="F1CDB1"/>
                </a:solidFill>
                <a:latin typeface="Proxima Nova Rg" panose="02000506030000020004" pitchFamily="2" charset="0"/>
              </a:rPr>
              <a:t> on </a:t>
            </a:r>
            <a:r>
              <a:rPr lang="en-GB" sz="1000" dirty="0">
                <a:solidFill>
                  <a:srgbClr val="F1CDB1"/>
                </a:solidFill>
                <a:latin typeface="Proxima Nova Rg" panose="02000506030000020004" pitchFamily="2" charset="0"/>
                <a:hlinkClick r:id="rId4">
                  <a:extLst>
                    <a:ext uri="{A12FA001-AC4F-418D-AE19-62706E023703}">
                      <ahyp:hlinkClr xmlns:ahyp="http://schemas.microsoft.com/office/drawing/2018/hyperlinkcolor" val="tx"/>
                    </a:ext>
                  </a:extLst>
                </a:hlinkClick>
              </a:rPr>
              <a:t>Unsplash</a:t>
            </a:r>
            <a:r>
              <a:rPr lang="en-GB" sz="1000" dirty="0">
                <a:solidFill>
                  <a:srgbClr val="F1CDB1"/>
                </a:solidFill>
                <a:latin typeface="Proxima Nova Rg" panose="02000506030000020004" pitchFamily="2" charset="0"/>
              </a:rPr>
              <a:t> </a:t>
            </a:r>
            <a:endParaRPr lang="en-US" sz="1000" dirty="0">
              <a:solidFill>
                <a:srgbClr val="F1CDB1"/>
              </a:solidFill>
              <a:latin typeface="Proxima Nova Rg" panose="02000506030000020004" pitchFamily="2" charset="0"/>
            </a:endParaRPr>
          </a:p>
        </p:txBody>
      </p:sp>
    </p:spTree>
    <p:extLst>
      <p:ext uri="{BB962C8B-B14F-4D97-AF65-F5344CB8AC3E}">
        <p14:creationId xmlns:p14="http://schemas.microsoft.com/office/powerpoint/2010/main" val="29998991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97b9d21a-925a-49e9-93d7-9782020f3462">
      <Terms xmlns="http://schemas.microsoft.com/office/infopath/2007/PartnerControls"/>
    </lcf76f155ced4ddcb4097134ff3c332f>
    <TaxCatchAll xmlns="f405e823-ec5d-4772-af58-273ea8b79ff6"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8DCF772F6850E04BBC59E1F63187FC6F" ma:contentTypeVersion="18" ma:contentTypeDescription="Create a new document." ma:contentTypeScope="" ma:versionID="833eb3dee03de706b959573fd3b810d3">
  <xsd:schema xmlns:xsd="http://www.w3.org/2001/XMLSchema" xmlns:xs="http://www.w3.org/2001/XMLSchema" xmlns:p="http://schemas.microsoft.com/office/2006/metadata/properties" xmlns:ns2="97b9d21a-925a-49e9-93d7-9782020f3462" xmlns:ns3="f405e823-ec5d-4772-af58-273ea8b79ff6" targetNamespace="http://schemas.microsoft.com/office/2006/metadata/properties" ma:root="true" ma:fieldsID="fffd1232843c5f41e1b24312dcb66d17" ns2:_="" ns3:_="">
    <xsd:import namespace="97b9d21a-925a-49e9-93d7-9782020f3462"/>
    <xsd:import namespace="f405e823-ec5d-4772-af58-273ea8b79ff6"/>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DateTaken" minOccurs="0"/>
                <xsd:element ref="ns2:MediaServiceLocation" minOccurs="0"/>
                <xsd:element ref="ns2:MediaServiceGenerationTime" minOccurs="0"/>
                <xsd:element ref="ns2:MediaServiceEventHashCode" minOccurs="0"/>
                <xsd:element ref="ns2:MediaServiceAutoKeyPoints" minOccurs="0"/>
                <xsd:element ref="ns2:MediaServiceKeyPoints"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7b9d21a-925a-49e9-93d7-9782020f346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MediaServiceAutoTags" ma:internalName="MediaServiceAutoTags"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9007704f-416d-454c-bbc2-f265cb201e3f"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405e823-ec5d-4772-af58-273ea8b79ff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4627ba6a-fb28-4be6-a75f-18e169db53bd}" ma:internalName="TaxCatchAll" ma:showField="CatchAllData" ma:web="f405e823-ec5d-4772-af58-273ea8b79ff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ECAAB43-65FD-4741-BF4C-8A1F94BA456A}">
  <ds:schemaRefs>
    <ds:schemaRef ds:uri="http://schemas.microsoft.com/office/2006/metadata/properties"/>
    <ds:schemaRef ds:uri="http://schemas.microsoft.com/office/infopath/2007/PartnerControls"/>
    <ds:schemaRef ds:uri="97b9d21a-925a-49e9-93d7-9782020f3462"/>
    <ds:schemaRef ds:uri="f405e823-ec5d-4772-af58-273ea8b79ff6"/>
  </ds:schemaRefs>
</ds:datastoreItem>
</file>

<file path=customXml/itemProps2.xml><?xml version="1.0" encoding="utf-8"?>
<ds:datastoreItem xmlns:ds="http://schemas.openxmlformats.org/officeDocument/2006/customXml" ds:itemID="{95627B6A-C5F5-457C-824C-2B1CC1E11C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7b9d21a-925a-49e9-93d7-9782020f3462"/>
    <ds:schemaRef ds:uri="f405e823-ec5d-4772-af58-273ea8b79ff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B34815E-44D2-49DD-A2F9-FD4FCB0235C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598</Words>
  <Application>Microsoft Office PowerPoint</Application>
  <PresentationFormat>Widescreen</PresentationFormat>
  <Paragraphs>65</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How are you?</vt:lpstr>
      <vt:lpstr>How we feel about mental health and wellbeing</vt:lpstr>
      <vt:lpstr>Your personal views</vt:lpstr>
      <vt:lpstr>A growing awareness</vt:lpstr>
      <vt:lpstr>Stereotypes, stigma and discrimination</vt:lpstr>
      <vt:lpstr>Mental health and gender</vt:lpstr>
      <vt:lpstr>Change for the better</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Faye Booth</dc:creator>
  <cp:lastModifiedBy>Faye Booth</cp:lastModifiedBy>
  <cp:revision>3200</cp:revision>
  <dcterms:created xsi:type="dcterms:W3CDTF">2024-04-22T16:16:20Z</dcterms:created>
  <dcterms:modified xsi:type="dcterms:W3CDTF">2024-06-12T10:21:31Z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0x0101008DCF772F6850E04BBC59E1F63187FC6F</vt:lpwstr>
  </property>
  <property fmtid="{D5CDD505-2E9C-101B-9397-08002B2CF9AE}" pid="3" name="MediaServiceImageTags">
    <vt:lpwstr/>
  </property>
</Properties>
</file>

<file path=docProps/thumbnail.jpeg>
</file>